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Quicksand"/>
      <p:regular r:id="rId62"/>
      <p:bold r:id="rId63"/>
    </p:embeddedFont>
    <p:embeddedFont>
      <p:font typeface="Roboto Mono"/>
      <p:regular r:id="rId64"/>
      <p:bold r:id="rId65"/>
      <p:italic r:id="rId66"/>
      <p:boldItalic r:id="rId67"/>
    </p:embeddedFont>
    <p:embeddedFont>
      <p:font typeface="Quicksand Light"/>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327805-B1FD-4F41-8692-9DCC6D1B0084}">
  <a:tblStyle styleId="{05327805-B1FD-4F41-8692-9DCC6D1B0084}"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Quicksand-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Mono-regular.fntdata"/><Relationship Id="rId63" Type="http://schemas.openxmlformats.org/officeDocument/2006/relationships/font" Target="fonts/Quicksand-bold.fntdata"/><Relationship Id="rId22" Type="http://schemas.openxmlformats.org/officeDocument/2006/relationships/slide" Target="slides/slide16.xml"/><Relationship Id="rId66" Type="http://schemas.openxmlformats.org/officeDocument/2006/relationships/font" Target="fonts/RobotoMono-italic.fntdata"/><Relationship Id="rId21" Type="http://schemas.openxmlformats.org/officeDocument/2006/relationships/slide" Target="slides/slide15.xml"/><Relationship Id="rId65" Type="http://schemas.openxmlformats.org/officeDocument/2006/relationships/font" Target="fonts/RobotoMono-bold.fntdata"/><Relationship Id="rId24" Type="http://schemas.openxmlformats.org/officeDocument/2006/relationships/slide" Target="slides/slide18.xml"/><Relationship Id="rId68" Type="http://schemas.openxmlformats.org/officeDocument/2006/relationships/font" Target="fonts/QuicksandLight-regular.fntdata"/><Relationship Id="rId23" Type="http://schemas.openxmlformats.org/officeDocument/2006/relationships/slide" Target="slides/slide17.xml"/><Relationship Id="rId67" Type="http://schemas.openxmlformats.org/officeDocument/2006/relationships/font" Target="fonts/RobotoMon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Quicksand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puzzle-match-missing-hole-blank-69387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puzzle-match-missing-hole-blank-69387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puzzle-match-missing-hole-blank-69387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woman-programming-glasses-reflect-3597101/"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signpost-direction-information-378569/"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signpost-direction-information-378569/"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still-life-school-retro-ink-table-851328/"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 name="Google Shape;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000">
                <a:latin typeface="Quicksand"/>
                <a:ea typeface="Quicksand"/>
                <a:cs typeface="Quicksand"/>
                <a:sym typeface="Quicksand"/>
              </a:rPr>
              <a:t>Last updated: 11-7-2022</a:t>
            </a:r>
            <a:endParaRPr sz="1000">
              <a:latin typeface="Quicksand"/>
              <a:ea typeface="Quicksand"/>
              <a:cs typeface="Quicksand"/>
              <a:sym typeface="Quicksan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source: </a:t>
            </a:r>
            <a:r>
              <a:rPr lang="en-GB" sz="1000" u="sng">
                <a:solidFill>
                  <a:schemeClr val="hlink"/>
                </a:solidFill>
                <a:latin typeface="Quicksand"/>
                <a:ea typeface="Quicksand"/>
                <a:cs typeface="Quicksand"/>
                <a:sym typeface="Quicksand"/>
                <a:hlinkClick r:id="rId2"/>
              </a:rPr>
              <a:t>https://pixabay.com/photos/puzzle-match-missing-hole-blank-693870/</a:t>
            </a:r>
            <a:endParaRPr sz="1000">
              <a:latin typeface="Quicksand"/>
              <a:ea typeface="Quicksand"/>
              <a:cs typeface="Quicksand"/>
              <a:sym typeface="Quicksan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000">
                <a:solidFill>
                  <a:schemeClr val="dk1"/>
                </a:solidFill>
                <a:latin typeface="Quicksand"/>
                <a:ea typeface="Quicksand"/>
                <a:cs typeface="Quicksand"/>
                <a:sym typeface="Quicksand"/>
              </a:rPr>
              <a:t>Image source: </a:t>
            </a:r>
            <a:r>
              <a:rPr lang="en-GB" sz="1000" u="sng">
                <a:solidFill>
                  <a:srgbClr val="3197A8"/>
                </a:solidFill>
                <a:latin typeface="Quicksand"/>
                <a:ea typeface="Quicksand"/>
                <a:cs typeface="Quicksand"/>
                <a:sym typeface="Quicksand"/>
                <a:hlinkClick r:id="rId2">
                  <a:extLst>
                    <a:ext uri="{A12FA001-AC4F-418D-AE19-62706E023703}">
                      <ahyp:hlinkClr val="tx"/>
                    </a:ext>
                  </a:extLst>
                </a:hlinkClick>
              </a:rPr>
              <a:t>https://pixabay.com/photos/puzzle-match-missing-hole-blank-693870/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000">
                <a:solidFill>
                  <a:schemeClr val="dk1"/>
                </a:solidFill>
                <a:latin typeface="Quicksand"/>
                <a:ea typeface="Quicksand"/>
                <a:cs typeface="Quicksand"/>
                <a:sym typeface="Quicksand"/>
              </a:rPr>
              <a:t>Image source: </a:t>
            </a:r>
            <a:r>
              <a:rPr lang="en-GB" sz="1000" u="sng">
                <a:solidFill>
                  <a:srgbClr val="3197A8"/>
                </a:solidFill>
                <a:latin typeface="Quicksand"/>
                <a:ea typeface="Quicksand"/>
                <a:cs typeface="Quicksand"/>
                <a:sym typeface="Quicksand"/>
                <a:hlinkClick r:id="rId2">
                  <a:extLst>
                    <a:ext uri="{A12FA001-AC4F-418D-AE19-62706E023703}">
                      <ahyp:hlinkClr val="tx"/>
                    </a:ext>
                  </a:extLst>
                </a:hlinkClick>
              </a:rPr>
              <a:t>https://pixabay.com/photos/puzzle-match-missing-hole-blank-693870/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source: </a:t>
            </a:r>
            <a:r>
              <a:rPr lang="en-GB" sz="1000" u="sng">
                <a:solidFill>
                  <a:schemeClr val="hlink"/>
                </a:solidFill>
                <a:latin typeface="Quicksand"/>
                <a:ea typeface="Quicksand"/>
                <a:cs typeface="Quicksand"/>
                <a:sym typeface="Quicksand"/>
                <a:hlinkClick r:id="rId2"/>
              </a:rPr>
              <a:t>https://pixabay.com/photos/woman-programming-glasses-reflect-3597101/</a:t>
            </a:r>
            <a:endParaRPr sz="1000">
              <a:latin typeface="Quicksand"/>
              <a:ea typeface="Quicksand"/>
              <a:cs typeface="Quicksand"/>
              <a:sym typeface="Quicksan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Cassidy Williams with thanks.</a:t>
            </a:r>
            <a:endParaRPr sz="1000">
              <a:latin typeface="Quicksand"/>
              <a:ea typeface="Quicksand"/>
              <a:cs typeface="Quicksand"/>
              <a:sym typeface="Quicksan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Cassidy Williams with thanks.</a:t>
            </a:r>
            <a:endParaRPr sz="1000">
              <a:latin typeface="Quicksand"/>
              <a:ea typeface="Quicksand"/>
              <a:cs typeface="Quicksand"/>
              <a:sym typeface="Quicksan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Anna Lytica with thanks.</a:t>
            </a:r>
            <a:endParaRPr sz="1000">
              <a:latin typeface="Quicksand"/>
              <a:ea typeface="Quicksand"/>
              <a:cs typeface="Quicksand"/>
              <a:sym typeface="Quicksan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Emma-Ashley Liles with thanks.</a:t>
            </a:r>
            <a:endParaRPr sz="1000">
              <a:latin typeface="Quicksand"/>
              <a:ea typeface="Quicksand"/>
              <a:cs typeface="Quicksand"/>
              <a:sym typeface="Quicksan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Emma-Ashley Liles with thanks.</a:t>
            </a:r>
            <a:endParaRPr sz="1000">
              <a:latin typeface="Quicksand"/>
              <a:ea typeface="Quicksand"/>
              <a:cs typeface="Quicksand"/>
              <a:sym typeface="Quicksan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Maimuna with thanks.</a:t>
            </a:r>
            <a:endParaRPr sz="1000">
              <a:latin typeface="Quicksand"/>
              <a:ea typeface="Quicksand"/>
              <a:cs typeface="Quicksand"/>
              <a:sym typeface="Quicksan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and quote provided by Maimuna with thanks.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and quote provided by Maimuna with thanks.</a:t>
            </a:r>
            <a:endParaRPr sz="1000">
              <a:latin typeface="Quicksand"/>
              <a:ea typeface="Quicksand"/>
              <a:cs typeface="Quicksand"/>
              <a:sym typeface="Quicksan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source: </a:t>
            </a:r>
            <a:r>
              <a:rPr lang="en-GB" sz="1000" u="sng">
                <a:solidFill>
                  <a:schemeClr val="hlink"/>
                </a:solidFill>
                <a:latin typeface="Quicksand"/>
                <a:ea typeface="Quicksand"/>
                <a:cs typeface="Quicksand"/>
                <a:sym typeface="Quicksand"/>
                <a:hlinkClick r:id="rId2"/>
              </a:rPr>
              <a:t>https://pixabay.com/photos/signpost-direction-information-378569/</a:t>
            </a:r>
            <a:endParaRPr sz="1000">
              <a:latin typeface="Quicksand"/>
              <a:ea typeface="Quicksand"/>
              <a:cs typeface="Quicksand"/>
              <a:sym typeface="Quicksand"/>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source: </a:t>
            </a:r>
            <a:r>
              <a:rPr lang="en-GB" sz="1000" u="sng">
                <a:solidFill>
                  <a:schemeClr val="hlink"/>
                </a:solidFill>
                <a:latin typeface="Quicksand"/>
                <a:ea typeface="Quicksand"/>
                <a:cs typeface="Quicksand"/>
                <a:sym typeface="Quicksand"/>
                <a:hlinkClick r:id="rId2"/>
              </a:rPr>
              <a:t>https://pixabay.com/photos/signpost-direction-information-378569/</a:t>
            </a:r>
            <a:endParaRPr sz="1000">
              <a:latin typeface="Quicksand"/>
              <a:ea typeface="Quicksand"/>
              <a:cs typeface="Quicksand"/>
              <a:sym typeface="Quicksand"/>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latin typeface="Quicksand"/>
                <a:ea typeface="Quicksand"/>
                <a:cs typeface="Quicksand"/>
                <a:sym typeface="Quicksand"/>
              </a:rPr>
              <a:t>Image source: </a:t>
            </a:r>
            <a:r>
              <a:rPr lang="en-GB" sz="1000" u="sng">
                <a:solidFill>
                  <a:schemeClr val="hlink"/>
                </a:solidFill>
                <a:latin typeface="Quicksand"/>
                <a:ea typeface="Quicksand"/>
                <a:cs typeface="Quicksand"/>
                <a:sym typeface="Quicksand"/>
                <a:hlinkClick r:id="rId2"/>
              </a:rPr>
              <a:t>https://pixabay.com/photos/still-life-school-retro-ink-table-851328/</a:t>
            </a:r>
            <a:endParaRPr sz="1000">
              <a:latin typeface="Quicksand"/>
              <a:ea typeface="Quicksand"/>
              <a:cs typeface="Quicksand"/>
              <a:sym typeface="Quicksan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10" name="Shape 10"/>
        <p:cNvGrpSpPr/>
        <p:nvPr/>
      </p:nvGrpSpPr>
      <p:grpSpPr>
        <a:xfrm>
          <a:off x="0" y="0"/>
          <a:ext cx="0" cy="0"/>
          <a:chOff x="0" y="0"/>
          <a:chExt cx="0" cy="0"/>
        </a:xfrm>
      </p:grpSpPr>
      <p:sp>
        <p:nvSpPr>
          <p:cNvPr id="11" name="Google Shape;11;p2"/>
          <p:cNvSpPr txBox="1"/>
          <p:nvPr>
            <p:ph type="title"/>
          </p:nvPr>
        </p:nvSpPr>
        <p:spPr>
          <a:xfrm>
            <a:off x="526875" y="576775"/>
            <a:ext cx="8095800" cy="203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5800">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subTitle"/>
          </p:nvPr>
        </p:nvSpPr>
        <p:spPr>
          <a:xfrm>
            <a:off x="532725" y="2665400"/>
            <a:ext cx="8095800" cy="731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2"/>
          <p:cNvSpPr txBox="1"/>
          <p:nvPr>
            <p:ph idx="2"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14" name="Google Shape;14;p2"/>
          <p:cNvPicPr preferRelativeResize="0"/>
          <p:nvPr/>
        </p:nvPicPr>
        <p:blipFill rotWithShape="1">
          <a:blip r:embed="rId2">
            <a:alphaModFix/>
          </a:blip>
          <a:srcRect b="0" l="0" r="0" t="0"/>
          <a:stretch/>
        </p:blipFill>
        <p:spPr>
          <a:xfrm>
            <a:off x="7198075" y="4180425"/>
            <a:ext cx="1714500" cy="76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r Images side by side">
  <p:cSld name="TITLE_4_1_1_1_3_1_1_1">
    <p:spTree>
      <p:nvGrpSpPr>
        <p:cNvPr id="15" name="Shape 15"/>
        <p:cNvGrpSpPr/>
        <p:nvPr/>
      </p:nvGrpSpPr>
      <p:grpSpPr>
        <a:xfrm>
          <a:off x="0" y="0"/>
          <a:ext cx="0" cy="0"/>
          <a:chOff x="0" y="0"/>
          <a:chExt cx="0" cy="0"/>
        </a:xfrm>
      </p:grpSpPr>
      <p:sp>
        <p:nvSpPr>
          <p:cNvPr id="16" name="Google Shape;16;p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19" name="Google Shape;19;p3"/>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 Questions / Lists">
  <p:cSld name="TITLE_4_1_1_1_2">
    <p:spTree>
      <p:nvGrpSpPr>
        <p:cNvPr id="21" name="Shape 21"/>
        <p:cNvGrpSpPr/>
        <p:nvPr/>
      </p:nvGrpSpPr>
      <p:grpSpPr>
        <a:xfrm>
          <a:off x="0" y="0"/>
          <a:ext cx="0" cy="0"/>
          <a:chOff x="0" y="0"/>
          <a:chExt cx="0" cy="0"/>
        </a:xfrm>
      </p:grpSpPr>
      <p:sp>
        <p:nvSpPr>
          <p:cNvPr id="22" name="Google Shape;22;p4"/>
          <p:cNvSpPr txBox="1"/>
          <p:nvPr>
            <p:ph idx="1" type="body"/>
          </p:nvPr>
        </p:nvSpPr>
        <p:spPr>
          <a:xfrm>
            <a:off x="310900" y="1017725"/>
            <a:ext cx="8522100" cy="3811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 name="Google Shape;23;p4"/>
          <p:cNvSpPr txBox="1"/>
          <p:nvPr>
            <p:ph type="title"/>
          </p:nvPr>
        </p:nvSpPr>
        <p:spPr>
          <a:xfrm>
            <a:off x="310900" y="310900"/>
            <a:ext cx="8522100" cy="70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25" name="Google Shape;25;p4"/>
          <p:cNvSpPr txBox="1"/>
          <p:nvPr>
            <p:ph idx="2"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and text under (with heading)">
  <p:cSld name="TITLE_4_1_1_2_1">
    <p:spTree>
      <p:nvGrpSpPr>
        <p:cNvPr id="26" name="Shape 26"/>
        <p:cNvGrpSpPr/>
        <p:nvPr/>
      </p:nvGrpSpPr>
      <p:grpSpPr>
        <a:xfrm>
          <a:off x="0" y="0"/>
          <a:ext cx="0" cy="0"/>
          <a:chOff x="0" y="0"/>
          <a:chExt cx="0" cy="0"/>
        </a:xfrm>
      </p:grpSpPr>
      <p:sp>
        <p:nvSpPr>
          <p:cNvPr id="27" name="Google Shape;27;p5"/>
          <p:cNvSpPr txBox="1"/>
          <p:nvPr>
            <p:ph idx="1" type="body"/>
          </p:nvPr>
        </p:nvSpPr>
        <p:spPr>
          <a:xfrm>
            <a:off x="310900" y="1017725"/>
            <a:ext cx="8521200" cy="3097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5"/>
          <p:cNvSpPr txBox="1"/>
          <p:nvPr>
            <p:ph idx="2" type="body"/>
          </p:nvPr>
        </p:nvSpPr>
        <p:spPr>
          <a:xfrm>
            <a:off x="310900" y="4117599"/>
            <a:ext cx="8521200" cy="69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 name="Google Shape;29;p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5"/>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31" name="Google Shape;31;p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and text under (no heading)">
  <p:cSld name="TITLE_4_1_1_1_4_1">
    <p:spTree>
      <p:nvGrpSpPr>
        <p:cNvPr id="32" name="Shape 32"/>
        <p:cNvGrpSpPr/>
        <p:nvPr/>
      </p:nvGrpSpPr>
      <p:grpSpPr>
        <a:xfrm>
          <a:off x="0" y="0"/>
          <a:ext cx="0" cy="0"/>
          <a:chOff x="0" y="0"/>
          <a:chExt cx="0" cy="0"/>
        </a:xfrm>
      </p:grpSpPr>
      <p:sp>
        <p:nvSpPr>
          <p:cNvPr id="33" name="Google Shape;33;p6"/>
          <p:cNvSpPr txBox="1"/>
          <p:nvPr>
            <p:ph idx="1" type="body"/>
          </p:nvPr>
        </p:nvSpPr>
        <p:spPr>
          <a:xfrm>
            <a:off x="310900" y="472000"/>
            <a:ext cx="8521200" cy="379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4" name="Google Shape;34;p6"/>
          <p:cNvSpPr txBox="1"/>
          <p:nvPr>
            <p:ph idx="2" type="body"/>
          </p:nvPr>
        </p:nvSpPr>
        <p:spPr>
          <a:xfrm>
            <a:off x="310900" y="4282175"/>
            <a:ext cx="8521200" cy="5460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5" name="Google Shape;35;p6"/>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36" name="Google Shape;36;p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no text under)">
  <p:cSld name="TITLE_4_1_1_1_3_2_1">
    <p:spTree>
      <p:nvGrpSpPr>
        <p:cNvPr id="37" name="Shape 37"/>
        <p:cNvGrpSpPr/>
        <p:nvPr/>
      </p:nvGrpSpPr>
      <p:grpSpPr>
        <a:xfrm>
          <a:off x="0" y="0"/>
          <a:ext cx="0" cy="0"/>
          <a:chOff x="0" y="0"/>
          <a:chExt cx="0" cy="0"/>
        </a:xfrm>
      </p:grpSpPr>
      <p:sp>
        <p:nvSpPr>
          <p:cNvPr id="38" name="Google Shape;38;p7"/>
          <p:cNvSpPr txBox="1"/>
          <p:nvPr>
            <p:ph idx="1" type="body"/>
          </p:nvPr>
        </p:nvSpPr>
        <p:spPr>
          <a:xfrm>
            <a:off x="310900" y="1017725"/>
            <a:ext cx="8521200" cy="3811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 name="Google Shape;39;p7"/>
          <p:cNvSpPr txBox="1"/>
          <p:nvPr>
            <p:ph type="title"/>
          </p:nvPr>
        </p:nvSpPr>
        <p:spPr>
          <a:xfrm>
            <a:off x="310900" y="319600"/>
            <a:ext cx="8521200" cy="70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7"/>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41" name="Google Shape;41;p7"/>
          <p:cNvSpPr txBox="1"/>
          <p:nvPr>
            <p:ph idx="2"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p:cSld name="TITLE_4_1_1_1_1_1_1">
    <p:spTree>
      <p:nvGrpSpPr>
        <p:cNvPr id="42" name="Shape 42"/>
        <p:cNvGrpSpPr/>
        <p:nvPr/>
      </p:nvGrpSpPr>
      <p:grpSpPr>
        <a:xfrm>
          <a:off x="0" y="0"/>
          <a:ext cx="0" cy="0"/>
          <a:chOff x="0" y="0"/>
          <a:chExt cx="0" cy="0"/>
        </a:xfrm>
      </p:grpSpPr>
      <p:sp>
        <p:nvSpPr>
          <p:cNvPr id="43" name="Google Shape;43;p8"/>
          <p:cNvSpPr txBox="1"/>
          <p:nvPr>
            <p:ph type="title"/>
          </p:nvPr>
        </p:nvSpPr>
        <p:spPr>
          <a:xfrm>
            <a:off x="310900" y="319600"/>
            <a:ext cx="8521200" cy="450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sz="3600">
                <a:latin typeface="Quicksand Light"/>
                <a:ea typeface="Quicksand Light"/>
                <a:cs typeface="Quicksand Light"/>
                <a:sym typeface="Quicksand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8"/>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8"/>
          <p:cNvSpPr txBox="1"/>
          <p:nvPr>
            <p:ph idx="1"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lvl1pPr lvl="0" algn="r">
              <a:lnSpc>
                <a:spcPct val="100000"/>
              </a:lnSpc>
              <a:spcBef>
                <a:spcPts val="0"/>
              </a:spcBef>
              <a:spcAft>
                <a:spcPts val="0"/>
              </a:spcAft>
              <a:buSzPts val="1800"/>
              <a:buNone/>
              <a:defRPr b="1" sz="12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1155CC">
            <a:alpha val="5490"/>
          </a:srgbClr>
        </a:solidFill>
      </p:bgPr>
    </p:bg>
    <p:spTree>
      <p:nvGrpSpPr>
        <p:cNvPr id="5" name="Shape 5"/>
        <p:cNvGrpSpPr/>
        <p:nvPr/>
      </p:nvGrpSpPr>
      <p:grpSpPr>
        <a:xfrm>
          <a:off x="0" y="0"/>
          <a:ext cx="0" cy="0"/>
          <a:chOff x="0" y="0"/>
          <a:chExt cx="0" cy="0"/>
        </a:xfrm>
      </p:grpSpPr>
      <p:sp>
        <p:nvSpPr>
          <p:cNvPr id="6" name="Google Shape;6;p1"/>
          <p:cNvSpPr/>
          <p:nvPr/>
        </p:nvSpPr>
        <p:spPr>
          <a:xfrm>
            <a:off x="0" y="2725"/>
            <a:ext cx="9144000" cy="30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txBox="1"/>
          <p:nvPr>
            <p:ph type="title"/>
          </p:nvPr>
        </p:nvSpPr>
        <p:spPr>
          <a:xfrm>
            <a:off x="310900" y="310900"/>
            <a:ext cx="8521500" cy="706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Quicksand"/>
              <a:buNone/>
              <a:defRPr b="1" i="0" sz="2800" u="none" cap="none" strike="noStrike">
                <a:solidFill>
                  <a:schemeClr val="dk1"/>
                </a:solidFill>
                <a:latin typeface="Quicksand"/>
                <a:ea typeface="Quicksand"/>
                <a:cs typeface="Quicksand"/>
                <a:sym typeface="Quicksan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 name="Google Shape;8;p1"/>
          <p:cNvSpPr txBox="1"/>
          <p:nvPr>
            <p:ph idx="1" type="body"/>
          </p:nvPr>
        </p:nvSpPr>
        <p:spPr>
          <a:xfrm>
            <a:off x="310900" y="1017725"/>
            <a:ext cx="8521500" cy="3810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Quicksand"/>
              <a:buChar char="●"/>
              <a:defRPr b="0" i="0" sz="1800" u="none" cap="none" strike="noStrike">
                <a:solidFill>
                  <a:schemeClr val="dk1"/>
                </a:solidFill>
                <a:latin typeface="Quicksand"/>
                <a:ea typeface="Quicksand"/>
                <a:cs typeface="Quicksand"/>
                <a:sym typeface="Quicksand"/>
              </a:defRPr>
            </a:lvl1pPr>
            <a:lvl2pPr indent="-317500" lvl="1" marL="9144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2pPr>
            <a:lvl3pPr indent="-317500" lvl="2" marL="13716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3pPr>
            <a:lvl4pPr indent="-317500" lvl="3" marL="18288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4pPr>
            <a:lvl5pPr indent="-317500" lvl="4" marL="22860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5pPr>
            <a:lvl6pPr indent="-317500" lvl="5" marL="27432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6pPr>
            <a:lvl7pPr indent="-317500" lvl="6" marL="32004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7pPr>
            <a:lvl8pPr indent="-317500" lvl="7" marL="3657600" marR="0" rtl="0" algn="l">
              <a:lnSpc>
                <a:spcPct val="115000"/>
              </a:lnSpc>
              <a:spcBef>
                <a:spcPts val="1600"/>
              </a:spcBef>
              <a:spcAft>
                <a:spcPts val="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8pPr>
            <a:lvl9pPr indent="-317500" lvl="8" marL="4114800" marR="0" rtl="0" algn="l">
              <a:lnSpc>
                <a:spcPct val="115000"/>
              </a:lnSpc>
              <a:spcBef>
                <a:spcPts val="1600"/>
              </a:spcBef>
              <a:spcAft>
                <a:spcPts val="1600"/>
              </a:spcAft>
              <a:buClr>
                <a:schemeClr val="dk1"/>
              </a:buClr>
              <a:buSzPts val="1400"/>
              <a:buFont typeface="Quicksand"/>
              <a:buChar char="■"/>
              <a:defRPr b="0" i="0" sz="1400" u="none" cap="none" strike="noStrike">
                <a:solidFill>
                  <a:schemeClr val="dk1"/>
                </a:solidFill>
                <a:latin typeface="Quicksand"/>
                <a:ea typeface="Quicksand"/>
                <a:cs typeface="Quicksand"/>
                <a:sym typeface="Quicksand"/>
              </a:defRPr>
            </a:lvl9pPr>
          </a:lstStyle>
          <a:p/>
        </p:txBody>
      </p:sp>
      <p:sp>
        <p:nvSpPr>
          <p:cNvPr id="9" name="Google Shape;9;p1"/>
          <p:cNvSpPr txBox="1"/>
          <p:nvPr>
            <p:ph idx="12" type="sldNum"/>
          </p:nvPr>
        </p:nvSpPr>
        <p:spPr>
          <a:xfrm>
            <a:off x="8832200" y="4829300"/>
            <a:ext cx="311700" cy="314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494985"/>
                </a:solidFill>
                <a:latin typeface="Quicksand Light"/>
                <a:ea typeface="Quicksand Light"/>
                <a:cs typeface="Quicksand Light"/>
                <a:sym typeface="Quicksand Light"/>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6">
          <p15:clr>
            <a:srgbClr val="EA4335"/>
          </p15:clr>
        </p15:guide>
        <p15:guide id="2" orient="horz" pos="196">
          <p15:clr>
            <a:srgbClr val="EA4335"/>
          </p15:clr>
        </p15:guide>
        <p15:guide id="3" orient="horz" pos="641">
          <p15:clr>
            <a:srgbClr val="EA4335"/>
          </p15:clr>
        </p15:guide>
        <p15:guide id="4" pos="2776">
          <p15:clr>
            <a:srgbClr val="EA4335"/>
          </p15:clr>
        </p15:guide>
        <p15:guide id="5" orient="horz" pos="812">
          <p15:clr>
            <a:srgbClr val="EA4335"/>
          </p15:clr>
        </p15:guide>
        <p15:guide id="6" pos="2984">
          <p15:clr>
            <a:srgbClr val="EA4335"/>
          </p15:clr>
        </p15:guide>
        <p15:guide id="7" pos="5564">
          <p15:clr>
            <a:srgbClr val="EA4335"/>
          </p15:clr>
        </p15:guide>
        <p15:guide id="8" orient="horz" pos="2592">
          <p15:clr>
            <a:srgbClr val="EA4335"/>
          </p15:clr>
        </p15:guide>
        <p15:guide id="9" pos="2448">
          <p15:clr>
            <a:srgbClr val="EA4335"/>
          </p15:clr>
        </p15:guide>
        <p15:guide id="10" pos="3312">
          <p15:clr>
            <a:srgbClr val="EA4335"/>
          </p15:clr>
        </p15:guide>
        <p15:guide id="11" orient="horz" pos="304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 name="Shape 49"/>
        <p:cNvGrpSpPr/>
        <p:nvPr/>
      </p:nvGrpSpPr>
      <p:grpSpPr>
        <a:xfrm>
          <a:off x="0" y="0"/>
          <a:ext cx="0" cy="0"/>
          <a:chOff x="0" y="0"/>
          <a:chExt cx="0" cy="0"/>
        </a:xfrm>
      </p:grpSpPr>
      <p:sp>
        <p:nvSpPr>
          <p:cNvPr id="50" name="Google Shape;50;p9"/>
          <p:cNvSpPr txBox="1"/>
          <p:nvPr>
            <p:ph type="title"/>
          </p:nvPr>
        </p:nvSpPr>
        <p:spPr>
          <a:xfrm>
            <a:off x="526875" y="576775"/>
            <a:ext cx="8095800" cy="203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Good Habits of a Programmer</a:t>
            </a:r>
            <a:endParaRPr/>
          </a:p>
        </p:txBody>
      </p:sp>
      <p:sp>
        <p:nvSpPr>
          <p:cNvPr id="51" name="Google Shape;51;p9"/>
          <p:cNvSpPr txBox="1"/>
          <p:nvPr>
            <p:ph idx="1" type="subTitle"/>
          </p:nvPr>
        </p:nvSpPr>
        <p:spPr>
          <a:xfrm>
            <a:off x="532725" y="2665400"/>
            <a:ext cx="8095800" cy="7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Mack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9" name="Shape 129"/>
        <p:cNvGrpSpPr/>
        <p:nvPr/>
      </p:nvGrpSpPr>
      <p:grpSpPr>
        <a:xfrm>
          <a:off x="0" y="0"/>
          <a:ext cx="0" cy="0"/>
          <a:chOff x="0" y="0"/>
          <a:chExt cx="0" cy="0"/>
        </a:xfrm>
      </p:grpSpPr>
      <p:sp>
        <p:nvSpPr>
          <p:cNvPr id="130" name="Google Shape;130;p18"/>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By changing the identifiers to something meaningful, the code becomes easier to understand. </a:t>
            </a:r>
            <a:endParaRPr/>
          </a:p>
        </p:txBody>
      </p:sp>
      <p:sp>
        <p:nvSpPr>
          <p:cNvPr id="131" name="Google Shape;131;p18"/>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132" name="Google Shape;132;p18"/>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answer == correct_answer:</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score = score + 2</a:t>
            </a:r>
            <a:endParaRPr>
              <a:solidFill>
                <a:srgbClr val="000000"/>
              </a:solidFill>
              <a:latin typeface="Roboto Mono"/>
              <a:ea typeface="Roboto Mono"/>
              <a:cs typeface="Roboto Mono"/>
              <a:sym typeface="Roboto Mono"/>
            </a:endParaRPr>
          </a:p>
        </p:txBody>
      </p:sp>
      <p:sp>
        <p:nvSpPr>
          <p:cNvPr id="133" name="Google Shape;133;p18"/>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7" name="Shape 137"/>
        <p:cNvGrpSpPr/>
        <p:nvPr/>
      </p:nvGrpSpPr>
      <p:grpSpPr>
        <a:xfrm>
          <a:off x="0" y="0"/>
          <a:ext cx="0" cy="0"/>
          <a:chOff x="0" y="0"/>
          <a:chExt cx="0" cy="0"/>
        </a:xfrm>
      </p:grpSpPr>
      <p:sp>
        <p:nvSpPr>
          <p:cNvPr id="138" name="Google Shape;138;p19"/>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Programming languages use naming conventions that are typically specified in their documentation. </a:t>
            </a:r>
            <a:endParaRPr/>
          </a:p>
          <a:p>
            <a:pPr indent="0" lvl="0" marL="0" rtl="0" algn="l">
              <a:lnSpc>
                <a:spcPct val="115000"/>
              </a:lnSpc>
              <a:spcBef>
                <a:spcPts val="1600"/>
              </a:spcBef>
              <a:spcAft>
                <a:spcPts val="1600"/>
              </a:spcAft>
              <a:buSzPts val="1800"/>
              <a:buNone/>
            </a:pPr>
            <a:r>
              <a:rPr lang="en-GB"/>
              <a:t>This is to make the code </a:t>
            </a:r>
            <a:r>
              <a:rPr b="1" lang="en-GB"/>
              <a:t>easier to read</a:t>
            </a:r>
            <a:r>
              <a:rPr lang="en-GB"/>
              <a:t> and to keep </a:t>
            </a:r>
            <a:r>
              <a:rPr b="1" lang="en-GB"/>
              <a:t>consistency</a:t>
            </a:r>
            <a:r>
              <a:rPr lang="en-GB"/>
              <a:t> across programs. </a:t>
            </a:r>
            <a:endParaRPr/>
          </a:p>
        </p:txBody>
      </p:sp>
      <p:sp>
        <p:nvSpPr>
          <p:cNvPr id="139" name="Google Shape;139;p19"/>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Following naming conventions</a:t>
            </a:r>
            <a:endParaRPr/>
          </a:p>
        </p:txBody>
      </p:sp>
      <p:sp>
        <p:nvSpPr>
          <p:cNvPr id="140" name="Google Shape;140;p19"/>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0" lvl="0" marL="0" rtl="0" algn="l">
              <a:lnSpc>
                <a:spcPct val="115000"/>
              </a:lnSpc>
              <a:spcBef>
                <a:spcPts val="1600"/>
              </a:spcBef>
              <a:spcAft>
                <a:spcPts val="1600"/>
              </a:spcAft>
              <a:buSzPts val="1800"/>
              <a:buNone/>
            </a:pPr>
            <a:r>
              <a:rPr lang="en-GB">
                <a:solidFill>
                  <a:srgbClr val="000000"/>
                </a:solidFill>
                <a:latin typeface="Roboto Mono"/>
                <a:ea typeface="Roboto Mono"/>
                <a:cs typeface="Roboto Mono"/>
                <a:sym typeface="Roboto Mono"/>
              </a:rPr>
              <a:t>level_score = 5</a:t>
            </a:r>
            <a:endParaRPr>
              <a:solidFill>
                <a:srgbClr val="000000"/>
              </a:solidFill>
              <a:latin typeface="Roboto Mono"/>
              <a:ea typeface="Roboto Mono"/>
              <a:cs typeface="Roboto Mono"/>
              <a:sym typeface="Roboto Mono"/>
            </a:endParaRPr>
          </a:p>
        </p:txBody>
      </p:sp>
      <p:sp>
        <p:nvSpPr>
          <p:cNvPr id="141" name="Google Shape;141;p19"/>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 name="Shape 145"/>
        <p:cNvGrpSpPr/>
        <p:nvPr/>
      </p:nvGrpSpPr>
      <p:grpSpPr>
        <a:xfrm>
          <a:off x="0" y="0"/>
          <a:ext cx="0" cy="0"/>
          <a:chOff x="0" y="0"/>
          <a:chExt cx="0" cy="0"/>
        </a:xfrm>
      </p:grpSpPr>
      <p:sp>
        <p:nvSpPr>
          <p:cNvPr id="146" name="Google Shape;146;p20"/>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1"/>
                </a:solidFill>
              </a:rPr>
              <a:t>.</a:t>
            </a:r>
            <a:endParaRPr>
              <a:solidFill>
                <a:schemeClr val="accent1"/>
              </a:solidFill>
            </a:endParaRPr>
          </a:p>
          <a:p>
            <a:pPr indent="0" lvl="0" marL="0" rtl="0" algn="l">
              <a:lnSpc>
                <a:spcPct val="115000"/>
              </a:lnSpc>
              <a:spcBef>
                <a:spcPts val="1600"/>
              </a:spcBef>
              <a:spcAft>
                <a:spcPts val="1600"/>
              </a:spcAft>
              <a:buSzPts val="1800"/>
              <a:buNone/>
            </a:pPr>
            <a:r>
              <a:rPr lang="en-GB"/>
              <a:t>Which of these variables has been declared using the correct Python conventions?</a:t>
            </a:r>
            <a:endParaRPr/>
          </a:p>
        </p:txBody>
      </p:sp>
      <p:sp>
        <p:nvSpPr>
          <p:cNvPr id="147" name="Google Shape;147;p2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Following naming conventions</a:t>
            </a:r>
            <a:endParaRPr/>
          </a:p>
        </p:txBody>
      </p:sp>
      <p:sp>
        <p:nvSpPr>
          <p:cNvPr id="148" name="Google Shape;148;p20"/>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level_score = 5</a:t>
            </a:r>
            <a:endParaRPr>
              <a:solidFill>
                <a:srgbClr val="000000"/>
              </a:solidFill>
              <a:latin typeface="Roboto Mono"/>
              <a:ea typeface="Roboto Mono"/>
              <a:cs typeface="Roboto Mono"/>
              <a:sym typeface="Roboto Mono"/>
            </a:endParaRPr>
          </a:p>
        </p:txBody>
      </p:sp>
      <p:sp>
        <p:nvSpPr>
          <p:cNvPr id="149" name="Google Shape;149;p2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
        <p:nvSpPr>
          <p:cNvPr id="150" name="Google Shape;150;p20"/>
          <p:cNvSpPr/>
          <p:nvPr/>
        </p:nvSpPr>
        <p:spPr>
          <a:xfrm>
            <a:off x="4736590" y="12680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A</a:t>
            </a:r>
            <a:endParaRPr b="0" i="0" sz="1800" u="none" cap="none" strike="noStrike">
              <a:solidFill>
                <a:srgbClr val="FFFFFF"/>
              </a:solidFill>
              <a:latin typeface="Quicksand"/>
              <a:ea typeface="Quicksand"/>
              <a:cs typeface="Quicksand"/>
              <a:sym typeface="Quicksand"/>
            </a:endParaRPr>
          </a:p>
        </p:txBody>
      </p:sp>
      <p:sp>
        <p:nvSpPr>
          <p:cNvPr id="151" name="Google Shape;151;p20"/>
          <p:cNvSpPr/>
          <p:nvPr/>
        </p:nvSpPr>
        <p:spPr>
          <a:xfrm>
            <a:off x="4736590" y="18025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B</a:t>
            </a:r>
            <a:endParaRPr b="0" i="0" sz="1800" u="none" cap="none" strike="noStrike">
              <a:solidFill>
                <a:srgbClr val="FFFFFF"/>
              </a:solidFill>
              <a:latin typeface="Quicksand"/>
              <a:ea typeface="Quicksand"/>
              <a:cs typeface="Quicksand"/>
              <a:sym typeface="Quicksand"/>
            </a:endParaRPr>
          </a:p>
        </p:txBody>
      </p:sp>
      <p:sp>
        <p:nvSpPr>
          <p:cNvPr id="152" name="Google Shape;152;p20"/>
          <p:cNvSpPr/>
          <p:nvPr/>
        </p:nvSpPr>
        <p:spPr>
          <a:xfrm>
            <a:off x="4736590" y="23652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C</a:t>
            </a:r>
            <a:endParaRPr b="0" i="0" sz="1800" u="none" cap="none" strike="noStrike">
              <a:solidFill>
                <a:srgbClr val="FFFFFF"/>
              </a:solidFill>
              <a:latin typeface="Quicksand"/>
              <a:ea typeface="Quicksand"/>
              <a:cs typeface="Quicksand"/>
              <a:sym typeface="Quicksand"/>
            </a:endParaRPr>
          </a:p>
        </p:txBody>
      </p:sp>
      <p:sp>
        <p:nvSpPr>
          <p:cNvPr id="153" name="Google Shape;153;p20"/>
          <p:cNvSpPr/>
          <p:nvPr/>
        </p:nvSpPr>
        <p:spPr>
          <a:xfrm>
            <a:off x="4736590" y="29280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D</a:t>
            </a:r>
            <a:endParaRPr b="0" i="0" sz="1800" u="none" cap="none" strike="noStrike">
              <a:solidFill>
                <a:srgbClr val="FFFFFF"/>
              </a:solidFill>
              <a:latin typeface="Quicksand"/>
              <a:ea typeface="Quicksand"/>
              <a:cs typeface="Quicksand"/>
              <a:sym typeface="Quicksand"/>
            </a:endParaRPr>
          </a:p>
        </p:txBody>
      </p:sp>
      <p:sp>
        <p:nvSpPr>
          <p:cNvPr id="154" name="Google Shape;154;p20"/>
          <p:cNvSpPr/>
          <p:nvPr/>
        </p:nvSpPr>
        <p:spPr>
          <a:xfrm>
            <a:off x="4736590" y="34907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E</a:t>
            </a:r>
            <a:endParaRPr b="0" i="0" sz="1800" u="none" cap="none" strike="noStrike">
              <a:solidFill>
                <a:srgbClr val="FFFFFF"/>
              </a:solidFill>
              <a:latin typeface="Quicksand"/>
              <a:ea typeface="Quicksand"/>
              <a:cs typeface="Quicksand"/>
              <a:sym typeface="Quicksand"/>
            </a:endParaRPr>
          </a:p>
        </p:txBody>
      </p:sp>
      <p:grpSp>
        <p:nvGrpSpPr>
          <p:cNvPr id="155" name="Google Shape;155;p20"/>
          <p:cNvGrpSpPr/>
          <p:nvPr/>
        </p:nvGrpSpPr>
        <p:grpSpPr>
          <a:xfrm>
            <a:off x="4492299" y="3462468"/>
            <a:ext cx="588301" cy="372000"/>
            <a:chOff x="4492299" y="3462468"/>
            <a:chExt cx="588301" cy="372000"/>
          </a:xfrm>
        </p:grpSpPr>
        <p:sp>
          <p:nvSpPr>
            <p:cNvPr id="156" name="Google Shape;156;p20"/>
            <p:cNvSpPr/>
            <p:nvPr/>
          </p:nvSpPr>
          <p:spPr>
            <a:xfrm>
              <a:off x="4492299" y="3539835"/>
              <a:ext cx="216000" cy="2160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B5BA5"/>
                  </a:solidFill>
                  <a:latin typeface="Quicksand"/>
                  <a:ea typeface="Quicksand"/>
                  <a:cs typeface="Quicksand"/>
                  <a:sym typeface="Quicksand"/>
                </a:rPr>
                <a:t>▹</a:t>
              </a:r>
              <a:endParaRPr b="0" i="0" sz="1800" u="none" cap="none" strike="noStrike">
                <a:solidFill>
                  <a:srgbClr val="5B5BA5"/>
                </a:solidFill>
                <a:latin typeface="Quicksand"/>
                <a:ea typeface="Quicksand"/>
                <a:cs typeface="Quicksand"/>
                <a:sym typeface="Quicksand"/>
              </a:endParaRPr>
            </a:p>
          </p:txBody>
        </p:sp>
        <p:sp>
          <p:nvSpPr>
            <p:cNvPr id="157" name="Google Shape;157;p20"/>
            <p:cNvSpPr/>
            <p:nvPr/>
          </p:nvSpPr>
          <p:spPr>
            <a:xfrm>
              <a:off x="4708300" y="3462468"/>
              <a:ext cx="372300" cy="372000"/>
            </a:xfrm>
            <a:prstGeom prst="ellipse">
              <a:avLst/>
            </a:prstGeom>
            <a:noFill/>
            <a:ln cap="flat" cmpd="sng" w="9525">
              <a:solidFill>
                <a:srgbClr val="5B5BA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Quicksand"/>
                <a:ea typeface="Quicksand"/>
                <a:cs typeface="Quicksand"/>
                <a:sym typeface="Quicksand"/>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1" name="Shape 161"/>
        <p:cNvGrpSpPr/>
        <p:nvPr/>
      </p:nvGrpSpPr>
      <p:grpSpPr>
        <a:xfrm>
          <a:off x="0" y="0"/>
          <a:ext cx="0" cy="0"/>
          <a:chOff x="0" y="0"/>
          <a:chExt cx="0" cy="0"/>
        </a:xfrm>
      </p:grpSpPr>
      <p:sp>
        <p:nvSpPr>
          <p:cNvPr id="162" name="Google Shape;162;p21"/>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1"/>
                </a:solidFill>
              </a:rPr>
              <a:t>.</a:t>
            </a:r>
            <a:endParaRPr>
              <a:solidFill>
                <a:schemeClr val="accent1"/>
              </a:solidFill>
            </a:endParaRPr>
          </a:p>
          <a:p>
            <a:pPr indent="0" lvl="0" marL="0" rtl="0" algn="l">
              <a:lnSpc>
                <a:spcPct val="115000"/>
              </a:lnSpc>
              <a:spcBef>
                <a:spcPts val="1600"/>
              </a:spcBef>
              <a:spcAft>
                <a:spcPts val="0"/>
              </a:spcAft>
              <a:buSzPts val="1800"/>
              <a:buNone/>
            </a:pPr>
            <a:r>
              <a:rPr lang="en-GB"/>
              <a:t>Would the other variable names still work?</a:t>
            </a:r>
            <a:endParaRPr/>
          </a:p>
          <a:p>
            <a:pPr indent="0" lvl="0" marL="0" rtl="0" algn="l">
              <a:lnSpc>
                <a:spcPct val="115000"/>
              </a:lnSpc>
              <a:spcBef>
                <a:spcPts val="1600"/>
              </a:spcBef>
              <a:spcAft>
                <a:spcPts val="1600"/>
              </a:spcAft>
              <a:buSzPts val="1800"/>
              <a:buNone/>
            </a:pPr>
            <a:r>
              <a:t/>
            </a:r>
            <a:endParaRPr/>
          </a:p>
        </p:txBody>
      </p:sp>
      <p:sp>
        <p:nvSpPr>
          <p:cNvPr id="163" name="Google Shape;163;p21"/>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Following naming conventions</a:t>
            </a:r>
            <a:endParaRPr/>
          </a:p>
        </p:txBody>
      </p:sp>
      <p:sp>
        <p:nvSpPr>
          <p:cNvPr id="164" name="Google Shape;164;p21"/>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level_score = 5</a:t>
            </a:r>
            <a:endParaRPr>
              <a:solidFill>
                <a:srgbClr val="000000"/>
              </a:solidFill>
              <a:latin typeface="Roboto Mono"/>
              <a:ea typeface="Roboto Mono"/>
              <a:cs typeface="Roboto Mono"/>
              <a:sym typeface="Roboto Mono"/>
            </a:endParaRPr>
          </a:p>
        </p:txBody>
      </p:sp>
      <p:sp>
        <p:nvSpPr>
          <p:cNvPr id="165" name="Google Shape;165;p21"/>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
        <p:nvSpPr>
          <p:cNvPr id="166" name="Google Shape;166;p21"/>
          <p:cNvSpPr/>
          <p:nvPr/>
        </p:nvSpPr>
        <p:spPr>
          <a:xfrm>
            <a:off x="4736590" y="12680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A</a:t>
            </a:r>
            <a:endParaRPr b="0" i="0" sz="1800" u="none" cap="none" strike="noStrike">
              <a:solidFill>
                <a:srgbClr val="FFFFFF"/>
              </a:solidFill>
              <a:latin typeface="Quicksand"/>
              <a:ea typeface="Quicksand"/>
              <a:cs typeface="Quicksand"/>
              <a:sym typeface="Quicksand"/>
            </a:endParaRPr>
          </a:p>
        </p:txBody>
      </p:sp>
      <p:sp>
        <p:nvSpPr>
          <p:cNvPr id="167" name="Google Shape;167;p21"/>
          <p:cNvSpPr/>
          <p:nvPr/>
        </p:nvSpPr>
        <p:spPr>
          <a:xfrm>
            <a:off x="4736590" y="18025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B</a:t>
            </a:r>
            <a:endParaRPr b="0" i="0" sz="1800" u="none" cap="none" strike="noStrike">
              <a:solidFill>
                <a:srgbClr val="FFFFFF"/>
              </a:solidFill>
              <a:latin typeface="Quicksand"/>
              <a:ea typeface="Quicksand"/>
              <a:cs typeface="Quicksand"/>
              <a:sym typeface="Quicksand"/>
            </a:endParaRPr>
          </a:p>
        </p:txBody>
      </p:sp>
      <p:sp>
        <p:nvSpPr>
          <p:cNvPr id="168" name="Google Shape;168;p21"/>
          <p:cNvSpPr/>
          <p:nvPr/>
        </p:nvSpPr>
        <p:spPr>
          <a:xfrm>
            <a:off x="4736590" y="23652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C</a:t>
            </a:r>
            <a:endParaRPr b="0" i="0" sz="1800" u="none" cap="none" strike="noStrike">
              <a:solidFill>
                <a:srgbClr val="FFFFFF"/>
              </a:solidFill>
              <a:latin typeface="Quicksand"/>
              <a:ea typeface="Quicksand"/>
              <a:cs typeface="Quicksand"/>
              <a:sym typeface="Quicksand"/>
            </a:endParaRPr>
          </a:p>
        </p:txBody>
      </p:sp>
      <p:sp>
        <p:nvSpPr>
          <p:cNvPr id="169" name="Google Shape;169;p21"/>
          <p:cNvSpPr/>
          <p:nvPr/>
        </p:nvSpPr>
        <p:spPr>
          <a:xfrm>
            <a:off x="4736590" y="29280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D</a:t>
            </a:r>
            <a:endParaRPr b="0" i="0" sz="1800" u="none" cap="none" strike="noStrike">
              <a:solidFill>
                <a:srgbClr val="FFFFFF"/>
              </a:solidFill>
              <a:latin typeface="Quicksand"/>
              <a:ea typeface="Quicksand"/>
              <a:cs typeface="Quicksand"/>
              <a:sym typeface="Quicksand"/>
            </a:endParaRPr>
          </a:p>
        </p:txBody>
      </p:sp>
      <p:sp>
        <p:nvSpPr>
          <p:cNvPr id="170" name="Google Shape;170;p21"/>
          <p:cNvSpPr/>
          <p:nvPr/>
        </p:nvSpPr>
        <p:spPr>
          <a:xfrm>
            <a:off x="4736590" y="34907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E</a:t>
            </a:r>
            <a:endParaRPr b="0" i="0" sz="1800" u="none" cap="none" strike="noStrike">
              <a:solidFill>
                <a:srgbClr val="FFFFFF"/>
              </a:solidFill>
              <a:latin typeface="Quicksand"/>
              <a:ea typeface="Quicksand"/>
              <a:cs typeface="Quicksand"/>
              <a:sym typeface="Quicksand"/>
            </a:endParaRPr>
          </a:p>
        </p:txBody>
      </p:sp>
      <p:grpSp>
        <p:nvGrpSpPr>
          <p:cNvPr id="171" name="Google Shape;171;p21"/>
          <p:cNvGrpSpPr/>
          <p:nvPr/>
        </p:nvGrpSpPr>
        <p:grpSpPr>
          <a:xfrm>
            <a:off x="4492299" y="3462468"/>
            <a:ext cx="588301" cy="372000"/>
            <a:chOff x="4492299" y="3462468"/>
            <a:chExt cx="588301" cy="372000"/>
          </a:xfrm>
        </p:grpSpPr>
        <p:sp>
          <p:nvSpPr>
            <p:cNvPr id="172" name="Google Shape;172;p21"/>
            <p:cNvSpPr/>
            <p:nvPr/>
          </p:nvSpPr>
          <p:spPr>
            <a:xfrm>
              <a:off x="4492299" y="3539835"/>
              <a:ext cx="216000" cy="2160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B5BA5"/>
                  </a:solidFill>
                  <a:latin typeface="Quicksand"/>
                  <a:ea typeface="Quicksand"/>
                  <a:cs typeface="Quicksand"/>
                  <a:sym typeface="Quicksand"/>
                </a:rPr>
                <a:t>▹</a:t>
              </a:r>
              <a:endParaRPr b="0" i="0" sz="1800" u="none" cap="none" strike="noStrike">
                <a:solidFill>
                  <a:srgbClr val="5B5BA5"/>
                </a:solidFill>
                <a:latin typeface="Quicksand"/>
                <a:ea typeface="Quicksand"/>
                <a:cs typeface="Quicksand"/>
                <a:sym typeface="Quicksand"/>
              </a:endParaRPr>
            </a:p>
          </p:txBody>
        </p:sp>
        <p:sp>
          <p:nvSpPr>
            <p:cNvPr id="173" name="Google Shape;173;p21"/>
            <p:cNvSpPr/>
            <p:nvPr/>
          </p:nvSpPr>
          <p:spPr>
            <a:xfrm>
              <a:off x="4708300" y="3462468"/>
              <a:ext cx="372300" cy="372000"/>
            </a:xfrm>
            <a:prstGeom prst="ellipse">
              <a:avLst/>
            </a:prstGeom>
            <a:noFill/>
            <a:ln cap="flat" cmpd="sng" w="9525">
              <a:solidFill>
                <a:srgbClr val="5B5BA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7" name="Shape 177"/>
        <p:cNvGrpSpPr/>
        <p:nvPr/>
      </p:nvGrpSpPr>
      <p:grpSpPr>
        <a:xfrm>
          <a:off x="0" y="0"/>
          <a:ext cx="0" cy="0"/>
          <a:chOff x="0" y="0"/>
          <a:chExt cx="0" cy="0"/>
        </a:xfrm>
      </p:grpSpPr>
      <p:sp>
        <p:nvSpPr>
          <p:cNvPr id="178" name="Google Shape;178;p22"/>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1"/>
                </a:solidFill>
              </a:rPr>
              <a:t>.</a:t>
            </a:r>
            <a:endParaRPr>
              <a:solidFill>
                <a:schemeClr val="accent1"/>
              </a:solidFill>
            </a:endParaRPr>
          </a:p>
          <a:p>
            <a:pPr indent="0" lvl="0" marL="0" rtl="0" algn="l">
              <a:lnSpc>
                <a:spcPct val="115000"/>
              </a:lnSpc>
              <a:spcBef>
                <a:spcPts val="1600"/>
              </a:spcBef>
              <a:spcAft>
                <a:spcPts val="0"/>
              </a:spcAft>
              <a:buSzPts val="1800"/>
              <a:buNone/>
            </a:pPr>
            <a:r>
              <a:rPr lang="en-GB"/>
              <a:t>Would the other variable names still work?</a:t>
            </a:r>
            <a:endParaRPr/>
          </a:p>
          <a:p>
            <a:pPr indent="0" lvl="0" marL="0" rtl="0" algn="l">
              <a:lnSpc>
                <a:spcPct val="115000"/>
              </a:lnSpc>
              <a:spcBef>
                <a:spcPts val="1600"/>
              </a:spcBef>
              <a:spcAft>
                <a:spcPts val="0"/>
              </a:spcAft>
              <a:buSzPts val="1800"/>
              <a:buNone/>
            </a:pPr>
            <a:r>
              <a:rPr lang="en-GB">
                <a:solidFill>
                  <a:srgbClr val="FFFFFF"/>
                </a:solidFill>
                <a:highlight>
                  <a:schemeClr val="dk1"/>
                </a:highlight>
              </a:rPr>
              <a:t> Answer </a:t>
            </a:r>
            <a:r>
              <a:rPr lang="en-GB">
                <a:solidFill>
                  <a:schemeClr val="accent3"/>
                </a:solidFill>
              </a:rPr>
              <a:t>.</a:t>
            </a:r>
            <a:endParaRPr>
              <a:solidFill>
                <a:schemeClr val="accent3"/>
              </a:solidFill>
            </a:endParaRPr>
          </a:p>
          <a:p>
            <a:pPr indent="0" lvl="0" marL="0" rtl="0" algn="l">
              <a:lnSpc>
                <a:spcPct val="115000"/>
              </a:lnSpc>
              <a:spcBef>
                <a:spcPts val="1600"/>
              </a:spcBef>
              <a:spcAft>
                <a:spcPts val="0"/>
              </a:spcAft>
              <a:buSzPts val="1800"/>
              <a:buNone/>
            </a:pPr>
            <a:r>
              <a:rPr lang="en-GB"/>
              <a:t>Yes</a:t>
            </a:r>
            <a:endParaRPr/>
          </a:p>
          <a:p>
            <a:pPr indent="0" lvl="0" marL="0" rtl="0" algn="l">
              <a:lnSpc>
                <a:spcPct val="115000"/>
              </a:lnSpc>
              <a:spcBef>
                <a:spcPts val="1600"/>
              </a:spcBef>
              <a:spcAft>
                <a:spcPts val="1600"/>
              </a:spcAft>
              <a:buSzPts val="1800"/>
              <a:buNone/>
            </a:pPr>
            <a:r>
              <a:t/>
            </a:r>
            <a:endParaRPr/>
          </a:p>
        </p:txBody>
      </p:sp>
      <p:sp>
        <p:nvSpPr>
          <p:cNvPr id="179" name="Google Shape;179;p22"/>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Following naming conventions</a:t>
            </a:r>
            <a:endParaRPr/>
          </a:p>
        </p:txBody>
      </p:sp>
      <p:sp>
        <p:nvSpPr>
          <p:cNvPr id="180" name="Google Shape;180;p22"/>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levelSCORE = 5</a:t>
            </a:r>
            <a:endParaRPr>
              <a:solidFill>
                <a:srgbClr val="000000"/>
              </a:solidFill>
              <a:latin typeface="Roboto Mono"/>
              <a:ea typeface="Roboto Mono"/>
              <a:cs typeface="Roboto Mono"/>
              <a:sym typeface="Roboto Mono"/>
            </a:endParaRPr>
          </a:p>
          <a:p>
            <a:pPr indent="-342900" lvl="0" marL="457200" rtl="0" algn="l">
              <a:lnSpc>
                <a:spcPct val="200000"/>
              </a:lnSpc>
              <a:spcBef>
                <a:spcPts val="0"/>
              </a:spcBef>
              <a:spcAft>
                <a:spcPts val="0"/>
              </a:spcAft>
              <a:buClr>
                <a:srgbClr val="000000"/>
              </a:buClr>
              <a:buSzPts val="1800"/>
              <a:buFont typeface="Roboto Mono"/>
              <a:buAutoNum type="alphaUcPeriod"/>
            </a:pPr>
            <a:r>
              <a:rPr lang="en-GB">
                <a:solidFill>
                  <a:srgbClr val="000000"/>
                </a:solidFill>
                <a:latin typeface="Roboto Mono"/>
                <a:ea typeface="Roboto Mono"/>
                <a:cs typeface="Roboto Mono"/>
                <a:sym typeface="Roboto Mono"/>
              </a:rPr>
              <a:t>level_score = 5</a:t>
            </a:r>
            <a:endParaRPr>
              <a:solidFill>
                <a:srgbClr val="000000"/>
              </a:solidFill>
              <a:latin typeface="Roboto Mono"/>
              <a:ea typeface="Roboto Mono"/>
              <a:cs typeface="Roboto Mono"/>
              <a:sym typeface="Roboto Mono"/>
            </a:endParaRPr>
          </a:p>
        </p:txBody>
      </p:sp>
      <p:sp>
        <p:nvSpPr>
          <p:cNvPr id="181" name="Google Shape;181;p22"/>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
        <p:nvSpPr>
          <p:cNvPr id="182" name="Google Shape;182;p22"/>
          <p:cNvSpPr/>
          <p:nvPr/>
        </p:nvSpPr>
        <p:spPr>
          <a:xfrm>
            <a:off x="4736590" y="12680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A</a:t>
            </a:r>
            <a:endParaRPr b="0" i="0" sz="1800" u="none" cap="none" strike="noStrike">
              <a:solidFill>
                <a:srgbClr val="FFFFFF"/>
              </a:solidFill>
              <a:latin typeface="Quicksand"/>
              <a:ea typeface="Quicksand"/>
              <a:cs typeface="Quicksand"/>
              <a:sym typeface="Quicksand"/>
            </a:endParaRPr>
          </a:p>
        </p:txBody>
      </p:sp>
      <p:sp>
        <p:nvSpPr>
          <p:cNvPr id="183" name="Google Shape;183;p22"/>
          <p:cNvSpPr/>
          <p:nvPr/>
        </p:nvSpPr>
        <p:spPr>
          <a:xfrm>
            <a:off x="4736590" y="18025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B</a:t>
            </a:r>
            <a:endParaRPr b="0" i="0" sz="1800" u="none" cap="none" strike="noStrike">
              <a:solidFill>
                <a:srgbClr val="FFFFFF"/>
              </a:solidFill>
              <a:latin typeface="Quicksand"/>
              <a:ea typeface="Quicksand"/>
              <a:cs typeface="Quicksand"/>
              <a:sym typeface="Quicksand"/>
            </a:endParaRPr>
          </a:p>
        </p:txBody>
      </p:sp>
      <p:sp>
        <p:nvSpPr>
          <p:cNvPr id="184" name="Google Shape;184;p22"/>
          <p:cNvSpPr/>
          <p:nvPr/>
        </p:nvSpPr>
        <p:spPr>
          <a:xfrm>
            <a:off x="4736590" y="23652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C</a:t>
            </a:r>
            <a:endParaRPr b="0" i="0" sz="1800" u="none" cap="none" strike="noStrike">
              <a:solidFill>
                <a:srgbClr val="FFFFFF"/>
              </a:solidFill>
              <a:latin typeface="Quicksand"/>
              <a:ea typeface="Quicksand"/>
              <a:cs typeface="Quicksand"/>
              <a:sym typeface="Quicksand"/>
            </a:endParaRPr>
          </a:p>
        </p:txBody>
      </p:sp>
      <p:sp>
        <p:nvSpPr>
          <p:cNvPr id="185" name="Google Shape;185;p22"/>
          <p:cNvSpPr/>
          <p:nvPr/>
        </p:nvSpPr>
        <p:spPr>
          <a:xfrm>
            <a:off x="4736590" y="292802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D</a:t>
            </a:r>
            <a:endParaRPr b="0" i="0" sz="1800" u="none" cap="none" strike="noStrike">
              <a:solidFill>
                <a:srgbClr val="FFFFFF"/>
              </a:solidFill>
              <a:latin typeface="Quicksand"/>
              <a:ea typeface="Quicksand"/>
              <a:cs typeface="Quicksand"/>
              <a:sym typeface="Quicksand"/>
            </a:endParaRPr>
          </a:p>
        </p:txBody>
      </p:sp>
      <p:sp>
        <p:nvSpPr>
          <p:cNvPr id="186" name="Google Shape;186;p22"/>
          <p:cNvSpPr/>
          <p:nvPr/>
        </p:nvSpPr>
        <p:spPr>
          <a:xfrm>
            <a:off x="4736590" y="3490778"/>
            <a:ext cx="314100" cy="314100"/>
          </a:xfrm>
          <a:prstGeom prst="ellipse">
            <a:avLst/>
          </a:prstGeom>
          <a:solidFill>
            <a:srgbClr val="5B5B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Quicksand"/>
                <a:ea typeface="Quicksand"/>
                <a:cs typeface="Quicksand"/>
                <a:sym typeface="Quicksand"/>
              </a:rPr>
              <a:t>E</a:t>
            </a:r>
            <a:endParaRPr b="0" i="0" sz="1800" u="none" cap="none" strike="noStrike">
              <a:solidFill>
                <a:srgbClr val="FFFFFF"/>
              </a:solidFill>
              <a:latin typeface="Quicksand"/>
              <a:ea typeface="Quicksand"/>
              <a:cs typeface="Quicksand"/>
              <a:sym typeface="Quicksand"/>
            </a:endParaRPr>
          </a:p>
        </p:txBody>
      </p:sp>
      <p:grpSp>
        <p:nvGrpSpPr>
          <p:cNvPr id="187" name="Google Shape;187;p22"/>
          <p:cNvGrpSpPr/>
          <p:nvPr/>
        </p:nvGrpSpPr>
        <p:grpSpPr>
          <a:xfrm>
            <a:off x="4492299" y="3462468"/>
            <a:ext cx="588301" cy="372000"/>
            <a:chOff x="4492299" y="3462468"/>
            <a:chExt cx="588301" cy="372000"/>
          </a:xfrm>
        </p:grpSpPr>
        <p:sp>
          <p:nvSpPr>
            <p:cNvPr id="188" name="Google Shape;188;p22"/>
            <p:cNvSpPr/>
            <p:nvPr/>
          </p:nvSpPr>
          <p:spPr>
            <a:xfrm>
              <a:off x="4492299" y="3539835"/>
              <a:ext cx="216000" cy="216000"/>
            </a:xfrm>
            <a:prstGeom prst="ellipse">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5B5BA5"/>
                  </a:solidFill>
                  <a:latin typeface="Quicksand"/>
                  <a:ea typeface="Quicksand"/>
                  <a:cs typeface="Quicksand"/>
                  <a:sym typeface="Quicksand"/>
                </a:rPr>
                <a:t>▹</a:t>
              </a:r>
              <a:endParaRPr b="0" i="0" sz="1800" u="none" cap="none" strike="noStrike">
                <a:solidFill>
                  <a:srgbClr val="5B5BA5"/>
                </a:solidFill>
                <a:latin typeface="Quicksand"/>
                <a:ea typeface="Quicksand"/>
                <a:cs typeface="Quicksand"/>
                <a:sym typeface="Quicksand"/>
              </a:endParaRPr>
            </a:p>
          </p:txBody>
        </p:sp>
        <p:sp>
          <p:nvSpPr>
            <p:cNvPr id="189" name="Google Shape;189;p22"/>
            <p:cNvSpPr/>
            <p:nvPr/>
          </p:nvSpPr>
          <p:spPr>
            <a:xfrm>
              <a:off x="4708300" y="3462468"/>
              <a:ext cx="372300" cy="372000"/>
            </a:xfrm>
            <a:prstGeom prst="ellipse">
              <a:avLst/>
            </a:prstGeom>
            <a:noFill/>
            <a:ln cap="flat" cmpd="sng" w="9525">
              <a:solidFill>
                <a:srgbClr val="5B5BA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3" name="Shape 193"/>
        <p:cNvGrpSpPr/>
        <p:nvPr/>
      </p:nvGrpSpPr>
      <p:grpSpPr>
        <a:xfrm>
          <a:off x="0" y="0"/>
          <a:ext cx="0" cy="0"/>
          <a:chOff x="0" y="0"/>
          <a:chExt cx="0" cy="0"/>
        </a:xfrm>
      </p:grpSpPr>
      <p:sp>
        <p:nvSpPr>
          <p:cNvPr id="194" name="Google Shape;194;p2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1"/>
                </a:solidFill>
              </a:rPr>
              <a:t>.</a:t>
            </a:r>
            <a:endParaRPr>
              <a:solidFill>
                <a:schemeClr val="accent1"/>
              </a:solidFill>
            </a:endParaRPr>
          </a:p>
          <a:p>
            <a:pPr indent="0" lvl="0" marL="0" rtl="0" algn="l">
              <a:lnSpc>
                <a:spcPct val="115000"/>
              </a:lnSpc>
              <a:spcBef>
                <a:spcPts val="1600"/>
              </a:spcBef>
              <a:spcAft>
                <a:spcPts val="1600"/>
              </a:spcAft>
              <a:buSzPts val="1800"/>
              <a:buNone/>
            </a:pPr>
            <a:r>
              <a:rPr lang="en-GB"/>
              <a:t>Why is it good practice to </a:t>
            </a:r>
            <a:r>
              <a:rPr b="1" lang="en-GB"/>
              <a:t>test </a:t>
            </a:r>
            <a:r>
              <a:rPr lang="en-GB"/>
              <a:t>your code </a:t>
            </a:r>
            <a:r>
              <a:rPr b="1" lang="en-GB"/>
              <a:t>early </a:t>
            </a:r>
            <a:r>
              <a:rPr lang="en-GB"/>
              <a:t>and </a:t>
            </a:r>
            <a:r>
              <a:rPr b="1" lang="en-GB"/>
              <a:t>often</a:t>
            </a:r>
            <a:r>
              <a:rPr lang="en-GB"/>
              <a:t>?</a:t>
            </a:r>
            <a:endParaRPr/>
          </a:p>
        </p:txBody>
      </p:sp>
      <p:sp>
        <p:nvSpPr>
          <p:cNvPr id="195" name="Google Shape;195;p2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 early, test often</a:t>
            </a:r>
            <a:endParaRPr/>
          </a:p>
        </p:txBody>
      </p:sp>
      <p:sp>
        <p:nvSpPr>
          <p:cNvPr id="196" name="Google Shape;196;p23"/>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file = open("weatherdata.csv", "r")</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data =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line in file: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line = line.strip()</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line = line.split(",")</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data.append(line)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file.close()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datalength = len(data)</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x in range(1, datalength): # range ignores the header row</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rainfall = data[x][5]</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data[x][5] = float(rainfall)</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highestrainfall = 0</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x in range(1, datalength): # range ignores the header row</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if data[x][5] &gt; highestrainfall:</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highestrainfall = data[x][5]</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timestamp = data[x][0]</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print(f"Highest recorded rainfall: {highestrainfall} on {timestamp}")</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197" name="Google Shape;197;p2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1" name="Shape 201"/>
        <p:cNvGrpSpPr/>
        <p:nvPr/>
      </p:nvGrpSpPr>
      <p:grpSpPr>
        <a:xfrm>
          <a:off x="0" y="0"/>
          <a:ext cx="0" cy="0"/>
          <a:chOff x="0" y="0"/>
          <a:chExt cx="0" cy="0"/>
        </a:xfrm>
      </p:grpSpPr>
      <p:sp>
        <p:nvSpPr>
          <p:cNvPr id="202" name="Google Shape;202;p24"/>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Answer </a:t>
            </a:r>
            <a:r>
              <a:rPr lang="en-GB">
                <a:solidFill>
                  <a:schemeClr val="accent1"/>
                </a:solidFill>
              </a:rPr>
              <a:t>.</a:t>
            </a:r>
            <a:endParaRPr>
              <a:solidFill>
                <a:schemeClr val="accent1"/>
              </a:solidFill>
            </a:endParaRPr>
          </a:p>
          <a:p>
            <a:pPr indent="0" lvl="0" marL="0" rtl="0" algn="l">
              <a:lnSpc>
                <a:spcPct val="115000"/>
              </a:lnSpc>
              <a:spcBef>
                <a:spcPts val="1600"/>
              </a:spcBef>
              <a:spcAft>
                <a:spcPts val="0"/>
              </a:spcAft>
              <a:buSzPts val="1800"/>
              <a:buNone/>
            </a:pPr>
            <a:r>
              <a:rPr lang="en-GB"/>
              <a:t>Testing code early and often makes it easier for you to find and fix errors. </a:t>
            </a:r>
            <a:endParaRPr/>
          </a:p>
          <a:p>
            <a:pPr indent="0" lvl="0" marL="0" rtl="0" algn="l">
              <a:lnSpc>
                <a:spcPct val="115000"/>
              </a:lnSpc>
              <a:spcBef>
                <a:spcPts val="1600"/>
              </a:spcBef>
              <a:spcAft>
                <a:spcPts val="1600"/>
              </a:spcAft>
              <a:buSzPts val="1800"/>
              <a:buNone/>
            </a:pPr>
            <a:r>
              <a:rPr lang="en-GB"/>
              <a:t>If you break your code, then you can easily go back a few steps to the last time it worked. </a:t>
            </a:r>
            <a:endParaRPr/>
          </a:p>
        </p:txBody>
      </p:sp>
      <p:sp>
        <p:nvSpPr>
          <p:cNvPr id="203" name="Google Shape;203;p24"/>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Test early, test often</a:t>
            </a:r>
            <a:endParaRPr/>
          </a:p>
        </p:txBody>
      </p:sp>
      <p:sp>
        <p:nvSpPr>
          <p:cNvPr id="204" name="Google Shape;204;p24"/>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file = open("weatherdata.csv", "r")</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data =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line in file: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line = line.strip()</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line = line.split(",")</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data.append(line)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file.close()</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datalength = len(data)</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x in range(1, datalength): # range ignores the header row</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rainfall = data[x][5]</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data[x][5] = float(rainfall)</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highestrainfall = 0</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for x in range(1, datalength): # range ignores the header row</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if data[x][5] &gt; highestrainfall:</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highestrainfall = data[x][5]</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        timestamp = data[x][0]</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800">
                <a:solidFill>
                  <a:srgbClr val="000000"/>
                </a:solidFill>
                <a:latin typeface="Roboto Mono"/>
                <a:ea typeface="Roboto Mono"/>
                <a:cs typeface="Roboto Mono"/>
                <a:sym typeface="Roboto Mono"/>
              </a:rPr>
              <a:t>print(f"Highest recorded rainfall: {highestrainfall} on {timestamp}")</a:t>
            </a:r>
            <a:endParaRPr sz="8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05" name="Google Shape;205;p24"/>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9" name="Shape 209"/>
        <p:cNvGrpSpPr/>
        <p:nvPr/>
      </p:nvGrpSpPr>
      <p:grpSpPr>
        <a:xfrm>
          <a:off x="0" y="0"/>
          <a:ext cx="0" cy="0"/>
          <a:chOff x="0" y="0"/>
          <a:chExt cx="0" cy="0"/>
        </a:xfrm>
      </p:grpSpPr>
      <p:sp>
        <p:nvSpPr>
          <p:cNvPr id="210" name="Google Shape;210;p25"/>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Problems can often feel too big to solve. </a:t>
            </a:r>
            <a:endParaRPr/>
          </a:p>
          <a:p>
            <a:pPr indent="0" lvl="0" marL="0" rtl="0" algn="l">
              <a:lnSpc>
                <a:spcPct val="115000"/>
              </a:lnSpc>
              <a:spcBef>
                <a:spcPts val="1600"/>
              </a:spcBef>
              <a:spcAft>
                <a:spcPts val="0"/>
              </a:spcAft>
              <a:buSzPts val="1800"/>
              <a:buNone/>
            </a:pPr>
            <a:r>
              <a:rPr lang="en-GB"/>
              <a:t>All programmers experience this at varying levels. </a:t>
            </a:r>
            <a:endParaRPr/>
          </a:p>
          <a:p>
            <a:pPr indent="0" lvl="0" marL="0" rtl="0" algn="l">
              <a:lnSpc>
                <a:spcPct val="115000"/>
              </a:lnSpc>
              <a:spcBef>
                <a:spcPts val="1600"/>
              </a:spcBef>
              <a:spcAft>
                <a:spcPts val="1600"/>
              </a:spcAft>
              <a:buSzPts val="1800"/>
              <a:buNone/>
            </a:pPr>
            <a:r>
              <a:rPr lang="en-GB"/>
              <a:t>The trick is to start small and </a:t>
            </a:r>
            <a:r>
              <a:rPr b="1" lang="en-GB"/>
              <a:t>decompose</a:t>
            </a:r>
            <a:r>
              <a:rPr lang="en-GB"/>
              <a:t> the problem.  </a:t>
            </a:r>
            <a:endParaRPr/>
          </a:p>
        </p:txBody>
      </p:sp>
      <p:sp>
        <p:nvSpPr>
          <p:cNvPr id="211" name="Google Shape;211;p2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 small</a:t>
            </a:r>
            <a:endParaRPr/>
          </a:p>
        </p:txBody>
      </p:sp>
      <p:sp>
        <p:nvSpPr>
          <p:cNvPr id="212" name="Google Shape;212;p25"/>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13" name="Google Shape;213;p2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14" name="Google Shape;214;p25"/>
          <p:cNvPicPr preferRelativeResize="0"/>
          <p:nvPr/>
        </p:nvPicPr>
        <p:blipFill rotWithShape="1">
          <a:blip r:embed="rId3">
            <a:alphaModFix/>
          </a:blip>
          <a:srcRect b="0" l="0" r="0" t="0"/>
          <a:stretch/>
        </p:blipFill>
        <p:spPr>
          <a:xfrm>
            <a:off x="4736600" y="1289300"/>
            <a:ext cx="4096500" cy="30723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8" name="Shape 218"/>
        <p:cNvGrpSpPr/>
        <p:nvPr/>
      </p:nvGrpSpPr>
      <p:grpSpPr>
        <a:xfrm>
          <a:off x="0" y="0"/>
          <a:ext cx="0" cy="0"/>
          <a:chOff x="0" y="0"/>
          <a:chExt cx="0" cy="0"/>
        </a:xfrm>
      </p:grpSpPr>
      <p:sp>
        <p:nvSpPr>
          <p:cNvPr id="219" name="Google Shape;219;p26"/>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Break a large problem down into smaller subproblems.</a:t>
            </a:r>
            <a:endParaRPr/>
          </a:p>
          <a:p>
            <a:pPr indent="0" lvl="0" marL="0" rtl="0" algn="l">
              <a:lnSpc>
                <a:spcPct val="115000"/>
              </a:lnSpc>
              <a:spcBef>
                <a:spcPts val="1600"/>
              </a:spcBef>
              <a:spcAft>
                <a:spcPts val="1600"/>
              </a:spcAft>
              <a:buSzPts val="1800"/>
              <a:buNone/>
            </a:pPr>
            <a:r>
              <a:rPr lang="en-GB"/>
              <a:t>If the subproblem is still too challenging, break it down even further. </a:t>
            </a:r>
            <a:endParaRPr/>
          </a:p>
        </p:txBody>
      </p:sp>
      <p:sp>
        <p:nvSpPr>
          <p:cNvPr id="220" name="Google Shape;220;p26"/>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 small</a:t>
            </a:r>
            <a:endParaRPr/>
          </a:p>
        </p:txBody>
      </p:sp>
      <p:sp>
        <p:nvSpPr>
          <p:cNvPr id="221" name="Google Shape;221;p26"/>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22" name="Google Shape;222;p2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23" name="Google Shape;223;p26"/>
          <p:cNvPicPr preferRelativeResize="0"/>
          <p:nvPr/>
        </p:nvPicPr>
        <p:blipFill rotWithShape="1">
          <a:blip r:embed="rId3">
            <a:alphaModFix/>
          </a:blip>
          <a:srcRect b="0" l="0" r="0" t="0"/>
          <a:stretch/>
        </p:blipFill>
        <p:spPr>
          <a:xfrm>
            <a:off x="4736600" y="1289300"/>
            <a:ext cx="4096500" cy="30723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7" name="Shape 227"/>
        <p:cNvGrpSpPr/>
        <p:nvPr/>
      </p:nvGrpSpPr>
      <p:grpSpPr>
        <a:xfrm>
          <a:off x="0" y="0"/>
          <a:ext cx="0" cy="0"/>
          <a:chOff x="0" y="0"/>
          <a:chExt cx="0" cy="0"/>
        </a:xfrm>
      </p:grpSpPr>
      <p:sp>
        <p:nvSpPr>
          <p:cNvPr id="228" name="Google Shape;228;p27"/>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For example, you are asked to create a ‘guess the number’ game that will:</a:t>
            </a:r>
            <a:endParaRPr/>
          </a:p>
          <a:p>
            <a:pPr indent="-342900" lvl="0" marL="457200" rtl="0" algn="l">
              <a:lnSpc>
                <a:spcPct val="115000"/>
              </a:lnSpc>
              <a:spcBef>
                <a:spcPts val="1600"/>
              </a:spcBef>
              <a:spcAft>
                <a:spcPts val="0"/>
              </a:spcAft>
              <a:buSzPts val="1800"/>
              <a:buChar char="●"/>
            </a:pPr>
            <a:r>
              <a:rPr lang="en-GB"/>
              <a:t>Select a random number between 1 and 100</a:t>
            </a:r>
            <a:endParaRPr/>
          </a:p>
          <a:p>
            <a:pPr indent="-342900" lvl="0" marL="457200" rtl="0" algn="l">
              <a:lnSpc>
                <a:spcPct val="115000"/>
              </a:lnSpc>
              <a:spcBef>
                <a:spcPts val="0"/>
              </a:spcBef>
              <a:spcAft>
                <a:spcPts val="0"/>
              </a:spcAft>
              <a:buSzPts val="1800"/>
              <a:buChar char="●"/>
            </a:pPr>
            <a:r>
              <a:rPr lang="en-GB"/>
              <a:t>Allow for 5 guesses</a:t>
            </a:r>
            <a:endParaRPr/>
          </a:p>
          <a:p>
            <a:pPr indent="-342900" lvl="0" marL="457200" rtl="0" algn="l">
              <a:lnSpc>
                <a:spcPct val="115000"/>
              </a:lnSpc>
              <a:spcBef>
                <a:spcPts val="0"/>
              </a:spcBef>
              <a:spcAft>
                <a:spcPts val="0"/>
              </a:spcAft>
              <a:buSzPts val="1800"/>
              <a:buChar char="●"/>
            </a:pPr>
            <a:r>
              <a:rPr lang="en-GB"/>
              <a:t>Give feedback, like higher or lower</a:t>
            </a:r>
            <a:endParaRPr/>
          </a:p>
          <a:p>
            <a:pPr indent="-342900" lvl="0" marL="457200" rtl="0" algn="l">
              <a:lnSpc>
                <a:spcPct val="115000"/>
              </a:lnSpc>
              <a:spcBef>
                <a:spcPts val="0"/>
              </a:spcBef>
              <a:spcAft>
                <a:spcPts val="0"/>
              </a:spcAft>
              <a:buSzPts val="1800"/>
              <a:buChar char="●"/>
            </a:pPr>
            <a:r>
              <a:rPr lang="en-GB"/>
              <a:t>Tell the user if they won or lost</a:t>
            </a:r>
            <a:endParaRPr/>
          </a:p>
          <a:p>
            <a:pPr indent="-342900" lvl="0" marL="457200" rtl="0" algn="l">
              <a:lnSpc>
                <a:spcPct val="115000"/>
              </a:lnSpc>
              <a:spcBef>
                <a:spcPts val="0"/>
              </a:spcBef>
              <a:spcAft>
                <a:spcPts val="0"/>
              </a:spcAft>
              <a:buSzPts val="1800"/>
              <a:buChar char="●"/>
            </a:pPr>
            <a:r>
              <a:rPr lang="en-GB"/>
              <a:t>Reveal the number of guesses</a:t>
            </a:r>
            <a:endParaRPr/>
          </a:p>
        </p:txBody>
      </p:sp>
      <p:sp>
        <p:nvSpPr>
          <p:cNvPr id="229" name="Google Shape;229;p27"/>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 small</a:t>
            </a:r>
            <a:endParaRPr/>
          </a:p>
        </p:txBody>
      </p:sp>
      <p:sp>
        <p:nvSpPr>
          <p:cNvPr id="230" name="Google Shape;230;p27"/>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31" name="Google Shape;231;p27"/>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32" name="Google Shape;232;p27"/>
          <p:cNvPicPr preferRelativeResize="0"/>
          <p:nvPr/>
        </p:nvPicPr>
        <p:blipFill rotWithShape="1">
          <a:blip r:embed="rId3">
            <a:alphaModFix/>
          </a:blip>
          <a:srcRect b="0" l="0" r="0" t="0"/>
          <a:stretch/>
        </p:blipFill>
        <p:spPr>
          <a:xfrm>
            <a:off x="4736600" y="1289300"/>
            <a:ext cx="4096500" cy="30723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Think about what you have learnt about programming in this unit.</a:t>
            </a:r>
            <a:endParaRPr/>
          </a:p>
          <a:p>
            <a:pPr indent="0" lvl="0" marL="0" rtl="0" algn="l">
              <a:lnSpc>
                <a:spcPct val="115000"/>
              </a:lnSpc>
              <a:spcBef>
                <a:spcPts val="1600"/>
              </a:spcBef>
              <a:spcAft>
                <a:spcPts val="1600"/>
              </a:spcAft>
              <a:buSzPts val="1800"/>
              <a:buNone/>
            </a:pPr>
            <a:r>
              <a:rPr lang="en-GB"/>
              <a:t>Make a list of the </a:t>
            </a:r>
            <a:r>
              <a:rPr b="1" lang="en-GB"/>
              <a:t>good habits</a:t>
            </a:r>
            <a:r>
              <a:rPr lang="en-GB"/>
              <a:t> a </a:t>
            </a:r>
            <a:r>
              <a:rPr b="1" lang="en-GB"/>
              <a:t>programmer</a:t>
            </a:r>
            <a:r>
              <a:rPr lang="en-GB"/>
              <a:t> should adopt.</a:t>
            </a:r>
            <a:endParaRPr/>
          </a:p>
        </p:txBody>
      </p:sp>
      <p:sp>
        <p:nvSpPr>
          <p:cNvPr id="57" name="Google Shape;57;p1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Make a list</a:t>
            </a:r>
            <a:endParaRPr/>
          </a:p>
        </p:txBody>
      </p:sp>
      <p:sp>
        <p:nvSpPr>
          <p:cNvPr id="58" name="Google Shape;58;p1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Starter activity</a:t>
            </a:r>
            <a:endParaRPr/>
          </a:p>
        </p:txBody>
      </p:sp>
      <p:pic>
        <p:nvPicPr>
          <p:cNvPr id="59" name="Google Shape;59;p10"/>
          <p:cNvPicPr preferRelativeResize="0"/>
          <p:nvPr/>
        </p:nvPicPr>
        <p:blipFill rotWithShape="1">
          <a:blip r:embed="rId3">
            <a:alphaModFix/>
          </a:blip>
          <a:srcRect b="0" l="0" r="0" t="0"/>
          <a:stretch/>
        </p:blipFill>
        <p:spPr>
          <a:xfrm>
            <a:off x="4736600" y="1170100"/>
            <a:ext cx="4086101" cy="2724074"/>
          </a:xfrm>
          <a:prstGeom prst="rect">
            <a:avLst/>
          </a:prstGeom>
          <a:noFill/>
          <a:ln>
            <a:noFill/>
          </a:ln>
        </p:spPr>
      </p:pic>
      <p:pic>
        <p:nvPicPr>
          <p:cNvPr id="60" name="Google Shape;60;p10"/>
          <p:cNvPicPr preferRelativeResize="0"/>
          <p:nvPr/>
        </p:nvPicPr>
        <p:blipFill rotWithShape="1">
          <a:blip r:embed="rId4">
            <a:alphaModFix/>
          </a:blip>
          <a:srcRect b="0" l="0" r="0" t="0"/>
          <a:stretch/>
        </p:blipFill>
        <p:spPr>
          <a:xfrm>
            <a:off x="8451225" y="482913"/>
            <a:ext cx="371475" cy="37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6" name="Shape 236"/>
        <p:cNvGrpSpPr/>
        <p:nvPr/>
      </p:nvGrpSpPr>
      <p:grpSpPr>
        <a:xfrm>
          <a:off x="0" y="0"/>
          <a:ext cx="0" cy="0"/>
          <a:chOff x="0" y="0"/>
          <a:chExt cx="0" cy="0"/>
        </a:xfrm>
      </p:grpSpPr>
      <p:sp>
        <p:nvSpPr>
          <p:cNvPr id="237" name="Google Shape;237;p28"/>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You might start by seeing if you can check if the guess is correct by writing some code.</a:t>
            </a:r>
            <a:endParaRPr/>
          </a:p>
          <a:p>
            <a:pPr indent="0" lvl="0" marL="0" rtl="0" algn="l">
              <a:lnSpc>
                <a:spcPct val="115000"/>
              </a:lnSpc>
              <a:spcBef>
                <a:spcPts val="1600"/>
              </a:spcBef>
              <a:spcAft>
                <a:spcPts val="0"/>
              </a:spcAft>
              <a:buSzPts val="1800"/>
              <a:buNone/>
            </a:pPr>
            <a:r>
              <a:rPr lang="en-GB"/>
              <a:t>Once this bit is working, you move onto the next small chunk.  </a:t>
            </a:r>
            <a:endParaRPr/>
          </a:p>
          <a:p>
            <a:pPr indent="0" lvl="0" marL="0" rtl="0" algn="l">
              <a:lnSpc>
                <a:spcPct val="115000"/>
              </a:lnSpc>
              <a:spcBef>
                <a:spcPts val="1600"/>
              </a:spcBef>
              <a:spcAft>
                <a:spcPts val="1600"/>
              </a:spcAft>
              <a:buSzPts val="1800"/>
              <a:buNone/>
            </a:pPr>
            <a:r>
              <a:t/>
            </a:r>
            <a:endParaRPr/>
          </a:p>
        </p:txBody>
      </p:sp>
      <p:sp>
        <p:nvSpPr>
          <p:cNvPr id="238" name="Google Shape;238;p28"/>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Start small</a:t>
            </a:r>
            <a:endParaRPr/>
          </a:p>
        </p:txBody>
      </p:sp>
      <p:sp>
        <p:nvSpPr>
          <p:cNvPr id="239" name="Google Shape;239;p28"/>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guess = 10</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number = 10</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if guess == number:</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    print("You won!")</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else:</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    print("You lost!")</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40" name="Google Shape;240;p28"/>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4" name="Shape 244"/>
        <p:cNvGrpSpPr/>
        <p:nvPr/>
      </p:nvGrpSpPr>
      <p:grpSpPr>
        <a:xfrm>
          <a:off x="0" y="0"/>
          <a:ext cx="0" cy="0"/>
          <a:chOff x="0" y="0"/>
          <a:chExt cx="0" cy="0"/>
        </a:xfrm>
      </p:grpSpPr>
      <p:sp>
        <p:nvSpPr>
          <p:cNvPr id="245" name="Google Shape;245;p29"/>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Code should be clear and readable. </a:t>
            </a:r>
            <a:endParaRPr/>
          </a:p>
          <a:p>
            <a:pPr indent="0" lvl="0" marL="0" rtl="0" algn="l">
              <a:lnSpc>
                <a:spcPct val="115000"/>
              </a:lnSpc>
              <a:spcBef>
                <a:spcPts val="1600"/>
              </a:spcBef>
              <a:spcAft>
                <a:spcPts val="0"/>
              </a:spcAft>
              <a:buSzPts val="1800"/>
              <a:buNone/>
            </a:pPr>
            <a:r>
              <a:rPr lang="en-GB"/>
              <a:t>Adding comments can help to provide extra insight into what the code is doing. </a:t>
            </a:r>
            <a:endParaRPr/>
          </a:p>
          <a:p>
            <a:pPr indent="0" lvl="0" marL="0" rtl="0" algn="l">
              <a:lnSpc>
                <a:spcPct val="115000"/>
              </a:lnSpc>
              <a:spcBef>
                <a:spcPts val="1600"/>
              </a:spcBef>
              <a:spcAft>
                <a:spcPts val="1600"/>
              </a:spcAft>
              <a:buSzPts val="1800"/>
              <a:buNone/>
            </a:pPr>
            <a:r>
              <a:t/>
            </a:r>
            <a:endParaRPr/>
          </a:p>
        </p:txBody>
      </p:sp>
      <p:sp>
        <p:nvSpPr>
          <p:cNvPr id="246" name="Google Shape;246;p29"/>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Use commenting</a:t>
            </a:r>
            <a:endParaRPr/>
          </a:p>
        </p:txBody>
      </p:sp>
      <p:sp>
        <p:nvSpPr>
          <p:cNvPr id="247" name="Google Shape;247;p29"/>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 single line comment</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 multiple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line</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a:solidFill>
                  <a:srgbClr val="000000"/>
                </a:solidFill>
                <a:latin typeface="Roboto Mono"/>
                <a:ea typeface="Roboto Mono"/>
                <a:cs typeface="Roboto Mono"/>
                <a:sym typeface="Roboto Mono"/>
              </a:rPr>
              <a:t>comment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48" name="Google Shape;248;p29"/>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2" name="Shape 252"/>
        <p:cNvGrpSpPr/>
        <p:nvPr/>
      </p:nvGrpSpPr>
      <p:grpSpPr>
        <a:xfrm>
          <a:off x="0" y="0"/>
          <a:ext cx="0" cy="0"/>
          <a:chOff x="0" y="0"/>
          <a:chExt cx="0" cy="0"/>
        </a:xfrm>
      </p:grpSpPr>
      <p:sp>
        <p:nvSpPr>
          <p:cNvPr id="253" name="Google Shape;253;p30"/>
          <p:cNvSpPr txBox="1"/>
          <p:nvPr>
            <p:ph idx="1" type="body"/>
          </p:nvPr>
        </p:nvSpPr>
        <p:spPr>
          <a:xfrm>
            <a:off x="310900" y="1170125"/>
            <a:ext cx="30921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This doesn’t mean that you should comment on every single line of your code. </a:t>
            </a:r>
            <a:endParaRPr/>
          </a:p>
          <a:p>
            <a:pPr indent="0" lvl="0" marL="0" rtl="0" algn="l">
              <a:lnSpc>
                <a:spcPct val="115000"/>
              </a:lnSpc>
              <a:spcBef>
                <a:spcPts val="1600"/>
              </a:spcBef>
              <a:spcAft>
                <a:spcPts val="1600"/>
              </a:spcAft>
              <a:buSzPts val="1800"/>
              <a:buNone/>
            </a:pPr>
            <a:r>
              <a:t/>
            </a:r>
            <a:endParaRPr/>
          </a:p>
        </p:txBody>
      </p:sp>
      <p:sp>
        <p:nvSpPr>
          <p:cNvPr id="254" name="Google Shape;254;p3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Use commenting</a:t>
            </a:r>
            <a:endParaRPr/>
          </a:p>
        </p:txBody>
      </p:sp>
      <p:sp>
        <p:nvSpPr>
          <p:cNvPr id="255" name="Google Shape;255;p30"/>
          <p:cNvSpPr txBox="1"/>
          <p:nvPr>
            <p:ph idx="2" type="body"/>
          </p:nvPr>
        </p:nvSpPr>
        <p:spPr>
          <a:xfrm>
            <a:off x="3886200" y="1170100"/>
            <a:ext cx="49470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guess = 10 </a:t>
            </a:r>
            <a:r>
              <a:rPr lang="en-GB" sz="1200">
                <a:solidFill>
                  <a:srgbClr val="666666"/>
                </a:solidFill>
                <a:latin typeface="Roboto Mono"/>
                <a:ea typeface="Roboto Mono"/>
                <a:cs typeface="Roboto Mono"/>
                <a:sym typeface="Roboto Mono"/>
              </a:rPr>
              <a:t># a variable for the guess</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number = 10 </a:t>
            </a:r>
            <a:r>
              <a:rPr lang="en-GB" sz="1200">
                <a:solidFill>
                  <a:srgbClr val="666666"/>
                </a:solidFill>
                <a:latin typeface="Roboto Mono"/>
                <a:ea typeface="Roboto Mono"/>
                <a:cs typeface="Roboto Mono"/>
                <a:sym typeface="Roboto Mono"/>
              </a:rPr>
              <a:t># a variable for the number</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if guess == number: </a:t>
            </a:r>
            <a:r>
              <a:rPr lang="en-GB" sz="1200">
                <a:solidFill>
                  <a:srgbClr val="666666"/>
                </a:solidFill>
                <a:latin typeface="Roboto Mono"/>
                <a:ea typeface="Roboto Mono"/>
                <a:cs typeface="Roboto Mono"/>
                <a:sym typeface="Roboto Mono"/>
              </a:rPr>
              <a:t># check if guess matches number</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    print("You won!") </a:t>
            </a:r>
            <a:r>
              <a:rPr lang="en-GB" sz="1200">
                <a:solidFill>
                  <a:srgbClr val="666666"/>
                </a:solidFill>
                <a:latin typeface="Roboto Mono"/>
                <a:ea typeface="Roboto Mono"/>
                <a:cs typeface="Roboto Mono"/>
                <a:sym typeface="Roboto Mono"/>
              </a:rPr>
              <a:t># if it does print won</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else: </a:t>
            </a:r>
            <a:r>
              <a:rPr lang="en-GB" sz="1200">
                <a:solidFill>
                  <a:srgbClr val="666666"/>
                </a:solidFill>
                <a:latin typeface="Roboto Mono"/>
                <a:ea typeface="Roboto Mono"/>
                <a:cs typeface="Roboto Mono"/>
                <a:sym typeface="Roboto Mono"/>
              </a:rPr>
              <a:t># otherwise</a:t>
            </a:r>
            <a:br>
              <a:rPr lang="en-GB" sz="1200">
                <a:solidFill>
                  <a:srgbClr val="000000"/>
                </a:solidFill>
                <a:latin typeface="Roboto Mono"/>
                <a:ea typeface="Roboto Mono"/>
                <a:cs typeface="Roboto Mono"/>
                <a:sym typeface="Roboto Mono"/>
              </a:rPr>
            </a:br>
            <a:endParaRPr sz="12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    print("You lost!") </a:t>
            </a:r>
            <a:r>
              <a:rPr lang="en-GB" sz="1200">
                <a:solidFill>
                  <a:srgbClr val="666666"/>
                </a:solidFill>
                <a:latin typeface="Roboto Mono"/>
                <a:ea typeface="Roboto Mono"/>
                <a:cs typeface="Roboto Mono"/>
                <a:sym typeface="Roboto Mono"/>
              </a:rPr>
              <a:t># print they lost</a:t>
            </a: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56" name="Google Shape;256;p3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0" name="Shape 260"/>
        <p:cNvGrpSpPr/>
        <p:nvPr/>
      </p:nvGrpSpPr>
      <p:grpSpPr>
        <a:xfrm>
          <a:off x="0" y="0"/>
          <a:ext cx="0" cy="0"/>
          <a:chOff x="0" y="0"/>
          <a:chExt cx="0" cy="0"/>
        </a:xfrm>
      </p:grpSpPr>
      <p:sp>
        <p:nvSpPr>
          <p:cNvPr id="261" name="Google Shape;261;p31"/>
          <p:cNvSpPr txBox="1"/>
          <p:nvPr>
            <p:ph idx="1" type="body"/>
          </p:nvPr>
        </p:nvSpPr>
        <p:spPr>
          <a:xfrm>
            <a:off x="310900" y="1170125"/>
            <a:ext cx="30921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A sensible amount to add clarity is helpful. </a:t>
            </a:r>
            <a:endParaRPr/>
          </a:p>
          <a:p>
            <a:pPr indent="0" lvl="0" marL="0" rtl="0" algn="l">
              <a:lnSpc>
                <a:spcPct val="115000"/>
              </a:lnSpc>
              <a:spcBef>
                <a:spcPts val="1600"/>
              </a:spcBef>
              <a:spcAft>
                <a:spcPts val="1600"/>
              </a:spcAft>
              <a:buSzPts val="1800"/>
              <a:buNone/>
            </a:pPr>
            <a:r>
              <a:t/>
            </a:r>
            <a:endParaRPr/>
          </a:p>
        </p:txBody>
      </p:sp>
      <p:sp>
        <p:nvSpPr>
          <p:cNvPr id="262" name="Google Shape;262;p31"/>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Use commenting</a:t>
            </a:r>
            <a:endParaRPr/>
          </a:p>
        </p:txBody>
      </p:sp>
      <p:sp>
        <p:nvSpPr>
          <p:cNvPr id="263" name="Google Shape;263;p31"/>
          <p:cNvSpPr txBox="1"/>
          <p:nvPr>
            <p:ph idx="2" type="body"/>
          </p:nvPr>
        </p:nvSpPr>
        <p:spPr>
          <a:xfrm>
            <a:off x="3886200" y="1170100"/>
            <a:ext cx="4947000" cy="36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guess = 10</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number = 10</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666666"/>
                </a:solidFill>
                <a:latin typeface="Roboto Mono"/>
                <a:ea typeface="Roboto Mono"/>
                <a:cs typeface="Roboto Mono"/>
                <a:sym typeface="Roboto Mono"/>
              </a:rPr>
              <a:t># check if guess is correct</a:t>
            </a: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if guess == number:</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    print("You won!")</a:t>
            </a:r>
            <a:br>
              <a:rPr lang="en-GB" sz="1200">
                <a:solidFill>
                  <a:srgbClr val="666666"/>
                </a:solidFill>
                <a:latin typeface="Roboto Mono"/>
                <a:ea typeface="Roboto Mono"/>
                <a:cs typeface="Roboto Mono"/>
                <a:sym typeface="Roboto Mono"/>
              </a:rPr>
            </a:b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else:</a:t>
            </a:r>
            <a:br>
              <a:rPr lang="en-GB" sz="1200">
                <a:solidFill>
                  <a:srgbClr val="000000"/>
                </a:solidFill>
                <a:latin typeface="Roboto Mono"/>
                <a:ea typeface="Roboto Mono"/>
                <a:cs typeface="Roboto Mono"/>
                <a:sym typeface="Roboto Mono"/>
              </a:rPr>
            </a:br>
            <a:endParaRPr sz="1200">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GB" sz="1200">
                <a:solidFill>
                  <a:srgbClr val="000000"/>
                </a:solidFill>
                <a:latin typeface="Roboto Mono"/>
                <a:ea typeface="Roboto Mono"/>
                <a:cs typeface="Roboto Mono"/>
                <a:sym typeface="Roboto Mono"/>
              </a:rPr>
              <a:t>    print("You lost!") </a:t>
            </a:r>
            <a:endParaRPr sz="1200">
              <a:solidFill>
                <a:srgbClr val="666666"/>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a:solidFill>
                <a:srgbClr val="000000"/>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800">
              <a:solidFill>
                <a:srgbClr val="000000"/>
              </a:solidFill>
              <a:latin typeface="Roboto Mono"/>
              <a:ea typeface="Roboto Mono"/>
              <a:cs typeface="Roboto Mono"/>
              <a:sym typeface="Roboto Mono"/>
            </a:endParaRPr>
          </a:p>
        </p:txBody>
      </p:sp>
      <p:sp>
        <p:nvSpPr>
          <p:cNvPr id="264" name="Google Shape;264;p31"/>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8" name="Shape 268"/>
        <p:cNvGrpSpPr/>
        <p:nvPr/>
      </p:nvGrpSpPr>
      <p:grpSpPr>
        <a:xfrm>
          <a:off x="0" y="0"/>
          <a:ext cx="0" cy="0"/>
          <a:chOff x="0" y="0"/>
          <a:chExt cx="0" cy="0"/>
        </a:xfrm>
      </p:grpSpPr>
      <p:sp>
        <p:nvSpPr>
          <p:cNvPr id="269" name="Google Shape;269;p32"/>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“Programming is all about continuing to try and learn even when it gets tough. There are so many times where I've been building a project, something stops working, and I have no clue why, and I have to figure out what went wrong. As you gain more experience, the major habit to build is to ask questions sooner rather than later.”</a:t>
            </a:r>
            <a:endParaRPr/>
          </a:p>
        </p:txBody>
      </p:sp>
      <p:sp>
        <p:nvSpPr>
          <p:cNvPr id="270" name="Google Shape;270;p32"/>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271" name="Google Shape;271;p32"/>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Cassidy Williams </a:t>
            </a:r>
            <a:r>
              <a:rPr lang="en-GB" sz="1500"/>
              <a:t>@cassidoo</a:t>
            </a:r>
            <a:endParaRPr sz="1500"/>
          </a:p>
          <a:p>
            <a:pPr indent="0" lvl="0" marL="0" rtl="0" algn="l">
              <a:lnSpc>
                <a:spcPct val="115000"/>
              </a:lnSpc>
              <a:spcBef>
                <a:spcPts val="1600"/>
              </a:spcBef>
              <a:spcAft>
                <a:spcPts val="1600"/>
              </a:spcAft>
              <a:buSzPts val="1800"/>
              <a:buNone/>
            </a:pPr>
            <a:r>
              <a:rPr b="1" lang="en-GB"/>
              <a:t>Job title: </a:t>
            </a:r>
            <a:r>
              <a:rPr lang="en-GB"/>
              <a:t>Principal Developer Experience Engineer at Netlify</a:t>
            </a:r>
            <a:endParaRPr/>
          </a:p>
        </p:txBody>
      </p:sp>
      <p:sp>
        <p:nvSpPr>
          <p:cNvPr id="272" name="Google Shape;272;p32"/>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73" name="Google Shape;273;p32"/>
          <p:cNvPicPr preferRelativeResize="0"/>
          <p:nvPr/>
        </p:nvPicPr>
        <p:blipFill rotWithShape="1">
          <a:blip r:embed="rId3">
            <a:alphaModFix/>
          </a:blip>
          <a:srcRect b="0" l="0" r="0" t="0"/>
          <a:stretch/>
        </p:blipFill>
        <p:spPr>
          <a:xfrm>
            <a:off x="5826540" y="1170100"/>
            <a:ext cx="1916625" cy="1916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7" name="Shape 277"/>
        <p:cNvGrpSpPr/>
        <p:nvPr/>
      </p:nvGrpSpPr>
      <p:grpSpPr>
        <a:xfrm>
          <a:off x="0" y="0"/>
          <a:ext cx="0" cy="0"/>
          <a:chOff x="0" y="0"/>
          <a:chExt cx="0" cy="0"/>
        </a:xfrm>
      </p:grpSpPr>
      <p:sp>
        <p:nvSpPr>
          <p:cNvPr id="278" name="Google Shape;278;p3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“Programmers (like myself) have egos and we hate admitting that we don't know something, but the sooner you ask a question, the sooner your problem is solved and you move on. </a:t>
            </a:r>
            <a:endParaRPr/>
          </a:p>
          <a:p>
            <a:pPr indent="0" lvl="0" marL="0" rtl="0" algn="l">
              <a:lnSpc>
                <a:spcPct val="115000"/>
              </a:lnSpc>
              <a:spcBef>
                <a:spcPts val="1600"/>
              </a:spcBef>
              <a:spcAft>
                <a:spcPts val="1600"/>
              </a:spcAft>
              <a:buSzPts val="1800"/>
              <a:buNone/>
            </a:pPr>
            <a:r>
              <a:rPr lang="en-GB"/>
              <a:t>Plus, you never know if your question is something that someone else needs answered, too. Ask questions, and share knowledge!”</a:t>
            </a:r>
            <a:endParaRPr/>
          </a:p>
        </p:txBody>
      </p:sp>
      <p:sp>
        <p:nvSpPr>
          <p:cNvPr id="279" name="Google Shape;279;p3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280" name="Google Shape;280;p33"/>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Cassidy Williams </a:t>
            </a:r>
            <a:r>
              <a:rPr lang="en-GB" sz="1500"/>
              <a:t>@cassidoo</a:t>
            </a:r>
            <a:endParaRPr sz="1500"/>
          </a:p>
          <a:p>
            <a:pPr indent="0" lvl="0" marL="0" rtl="0" algn="l">
              <a:lnSpc>
                <a:spcPct val="115000"/>
              </a:lnSpc>
              <a:spcBef>
                <a:spcPts val="1600"/>
              </a:spcBef>
              <a:spcAft>
                <a:spcPts val="1600"/>
              </a:spcAft>
              <a:buSzPts val="1800"/>
              <a:buNone/>
            </a:pPr>
            <a:r>
              <a:rPr b="1" lang="en-GB"/>
              <a:t>Job title: </a:t>
            </a:r>
            <a:r>
              <a:rPr lang="en-GB"/>
              <a:t>Principal Developer Experience Engineer at Netlify</a:t>
            </a:r>
            <a:endParaRPr/>
          </a:p>
        </p:txBody>
      </p:sp>
      <p:sp>
        <p:nvSpPr>
          <p:cNvPr id="281" name="Google Shape;281;p3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82" name="Google Shape;282;p33"/>
          <p:cNvPicPr preferRelativeResize="0"/>
          <p:nvPr/>
        </p:nvPicPr>
        <p:blipFill rotWithShape="1">
          <a:blip r:embed="rId3">
            <a:alphaModFix/>
          </a:blip>
          <a:srcRect b="0" l="0" r="0" t="0"/>
          <a:stretch/>
        </p:blipFill>
        <p:spPr>
          <a:xfrm>
            <a:off x="5826540" y="1170100"/>
            <a:ext cx="1916625" cy="1916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6" name="Shape 286"/>
        <p:cNvGrpSpPr/>
        <p:nvPr/>
      </p:nvGrpSpPr>
      <p:grpSpPr>
        <a:xfrm>
          <a:off x="0" y="0"/>
          <a:ext cx="0" cy="0"/>
          <a:chOff x="0" y="0"/>
          <a:chExt cx="0" cy="0"/>
        </a:xfrm>
      </p:grpSpPr>
      <p:sp>
        <p:nvSpPr>
          <p:cNvPr id="287" name="Google Shape;287;p34"/>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“Practice empathy for your users. Learn about the people using your product, try out the tasks they do and see how those experiences differ from yours. It’s motivating to understand how your work can affect people’s productivity and happiness”</a:t>
            </a:r>
            <a:endParaRPr/>
          </a:p>
        </p:txBody>
      </p:sp>
      <p:sp>
        <p:nvSpPr>
          <p:cNvPr id="288" name="Google Shape;288;p34"/>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289" name="Google Shape;289;p34"/>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Anna Lytical </a:t>
            </a:r>
            <a:r>
              <a:rPr lang="en-GB" sz="1500"/>
              <a:t>@theannalytical</a:t>
            </a:r>
            <a:endParaRPr sz="1500"/>
          </a:p>
          <a:p>
            <a:pPr indent="0" lvl="0" marL="0" rtl="0" algn="l">
              <a:lnSpc>
                <a:spcPct val="115000"/>
              </a:lnSpc>
              <a:spcBef>
                <a:spcPts val="1600"/>
              </a:spcBef>
              <a:spcAft>
                <a:spcPts val="1600"/>
              </a:spcAft>
              <a:buSzPts val="1800"/>
              <a:buNone/>
            </a:pPr>
            <a:r>
              <a:rPr b="1" lang="en-GB"/>
              <a:t>Job title: </a:t>
            </a:r>
            <a:r>
              <a:rPr lang="en-GB"/>
              <a:t>Developer relations engineer by day and coding drag queen educator by night</a:t>
            </a:r>
            <a:endParaRPr/>
          </a:p>
        </p:txBody>
      </p:sp>
      <p:sp>
        <p:nvSpPr>
          <p:cNvPr id="290" name="Google Shape;290;p34"/>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291" name="Google Shape;291;p34"/>
          <p:cNvPicPr preferRelativeResize="0"/>
          <p:nvPr/>
        </p:nvPicPr>
        <p:blipFill rotWithShape="1">
          <a:blip r:embed="rId3">
            <a:alphaModFix/>
          </a:blip>
          <a:srcRect b="0" l="0" r="0" t="0"/>
          <a:stretch/>
        </p:blipFill>
        <p:spPr>
          <a:xfrm>
            <a:off x="4736600" y="1170125"/>
            <a:ext cx="4096500" cy="17212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5" name="Shape 295"/>
        <p:cNvGrpSpPr/>
        <p:nvPr/>
      </p:nvGrpSpPr>
      <p:grpSpPr>
        <a:xfrm>
          <a:off x="0" y="0"/>
          <a:ext cx="0" cy="0"/>
          <a:chOff x="0" y="0"/>
          <a:chExt cx="0" cy="0"/>
        </a:xfrm>
      </p:grpSpPr>
      <p:sp>
        <p:nvSpPr>
          <p:cNvPr id="296" name="Google Shape;296;p35"/>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For your personal journey</a:t>
            </a:r>
            <a:endParaRPr b="1"/>
          </a:p>
          <a:p>
            <a:pPr indent="0" lvl="0" marL="0" rtl="0" algn="l">
              <a:lnSpc>
                <a:spcPct val="115000"/>
              </a:lnSpc>
              <a:spcBef>
                <a:spcPts val="1600"/>
              </a:spcBef>
              <a:spcAft>
                <a:spcPts val="1600"/>
              </a:spcAft>
              <a:buSzPts val="1800"/>
              <a:buNone/>
            </a:pPr>
            <a:r>
              <a:rPr lang="en-GB"/>
              <a:t>“Embrace change, keep challenging yourself to learn something new, read books on a new technique, try writing a basic program in a new language, or watch a talk about a new platform. There is a lot of change and great programmers embrace it.”</a:t>
            </a:r>
            <a:endParaRPr/>
          </a:p>
        </p:txBody>
      </p:sp>
      <p:sp>
        <p:nvSpPr>
          <p:cNvPr id="297" name="Google Shape;297;p3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298" name="Google Shape;298;p35"/>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Emma-Ashley Liles</a:t>
            </a:r>
            <a:endParaRPr/>
          </a:p>
          <a:p>
            <a:pPr indent="0" lvl="0" marL="0" rtl="0" algn="l">
              <a:lnSpc>
                <a:spcPct val="115000"/>
              </a:lnSpc>
              <a:spcBef>
                <a:spcPts val="1600"/>
              </a:spcBef>
              <a:spcAft>
                <a:spcPts val="1600"/>
              </a:spcAft>
              <a:buSzPts val="1800"/>
              <a:buNone/>
            </a:pPr>
            <a:r>
              <a:rPr b="1" lang="en-GB"/>
              <a:t>Job title: </a:t>
            </a:r>
            <a:r>
              <a:rPr lang="en-GB"/>
              <a:t>Senior Software Engineer at Kaluza</a:t>
            </a:r>
            <a:endParaRPr/>
          </a:p>
        </p:txBody>
      </p:sp>
      <p:sp>
        <p:nvSpPr>
          <p:cNvPr id="299" name="Google Shape;299;p3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300" name="Google Shape;300;p35"/>
          <p:cNvPicPr preferRelativeResize="0"/>
          <p:nvPr/>
        </p:nvPicPr>
        <p:blipFill rotWithShape="1">
          <a:blip r:embed="rId3">
            <a:alphaModFix/>
          </a:blip>
          <a:srcRect b="13496" l="0" r="0" t="22140"/>
          <a:stretch/>
        </p:blipFill>
        <p:spPr>
          <a:xfrm>
            <a:off x="5257800" y="940725"/>
            <a:ext cx="2434697" cy="20893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4" name="Shape 304"/>
        <p:cNvGrpSpPr/>
        <p:nvPr/>
      </p:nvGrpSpPr>
      <p:grpSpPr>
        <a:xfrm>
          <a:off x="0" y="0"/>
          <a:ext cx="0" cy="0"/>
          <a:chOff x="0" y="0"/>
          <a:chExt cx="0" cy="0"/>
        </a:xfrm>
      </p:grpSpPr>
      <p:sp>
        <p:nvSpPr>
          <p:cNvPr id="305" name="Google Shape;305;p36"/>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For working with others</a:t>
            </a:r>
            <a:endParaRPr b="1"/>
          </a:p>
          <a:p>
            <a:pPr indent="0" lvl="0" marL="0" rtl="0" algn="l">
              <a:lnSpc>
                <a:spcPct val="115000"/>
              </a:lnSpc>
              <a:spcBef>
                <a:spcPts val="1600"/>
              </a:spcBef>
              <a:spcAft>
                <a:spcPts val="1600"/>
              </a:spcAft>
              <a:buSzPts val="1800"/>
              <a:buNone/>
            </a:pPr>
            <a:r>
              <a:rPr lang="en-GB"/>
              <a:t>“Try and become a better communicator every day. In your variable and function names, readme's, and git commits. Good programmers can communicate what the intent of their code is to other people.”</a:t>
            </a:r>
            <a:endParaRPr/>
          </a:p>
        </p:txBody>
      </p:sp>
      <p:sp>
        <p:nvSpPr>
          <p:cNvPr id="306" name="Google Shape;306;p36"/>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307" name="Google Shape;307;p36"/>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Emma-Ashley Liles</a:t>
            </a:r>
            <a:endParaRPr/>
          </a:p>
          <a:p>
            <a:pPr indent="0" lvl="0" marL="0" rtl="0" algn="l">
              <a:lnSpc>
                <a:spcPct val="115000"/>
              </a:lnSpc>
              <a:spcBef>
                <a:spcPts val="1600"/>
              </a:spcBef>
              <a:spcAft>
                <a:spcPts val="1600"/>
              </a:spcAft>
              <a:buSzPts val="1800"/>
              <a:buNone/>
            </a:pPr>
            <a:r>
              <a:rPr b="1" lang="en-GB"/>
              <a:t>Job title: </a:t>
            </a:r>
            <a:r>
              <a:rPr lang="en-GB"/>
              <a:t>Senior Software Engineer at Kaluza</a:t>
            </a:r>
            <a:endParaRPr/>
          </a:p>
        </p:txBody>
      </p:sp>
      <p:sp>
        <p:nvSpPr>
          <p:cNvPr id="308" name="Google Shape;308;p3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309" name="Google Shape;309;p36"/>
          <p:cNvPicPr preferRelativeResize="0"/>
          <p:nvPr/>
        </p:nvPicPr>
        <p:blipFill rotWithShape="1">
          <a:blip r:embed="rId3">
            <a:alphaModFix/>
          </a:blip>
          <a:srcRect b="13496" l="0" r="0" t="22140"/>
          <a:stretch/>
        </p:blipFill>
        <p:spPr>
          <a:xfrm>
            <a:off x="5257800" y="940725"/>
            <a:ext cx="2434697" cy="20893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3" name="Shape 313"/>
        <p:cNvGrpSpPr/>
        <p:nvPr/>
      </p:nvGrpSpPr>
      <p:grpSpPr>
        <a:xfrm>
          <a:off x="0" y="0"/>
          <a:ext cx="0" cy="0"/>
          <a:chOff x="0" y="0"/>
          <a:chExt cx="0" cy="0"/>
        </a:xfrm>
      </p:grpSpPr>
      <p:sp>
        <p:nvSpPr>
          <p:cNvPr id="314" name="Google Shape;314;p37"/>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“Always make sure your code is accessible for anyone. This means that no matter what level of programming someone is at, they should be able to easily read and understand what you have done.</a:t>
            </a:r>
            <a:endParaRPr/>
          </a:p>
          <a:p>
            <a:pPr indent="0" lvl="0" marL="0" rtl="0" algn="l">
              <a:lnSpc>
                <a:spcPct val="115000"/>
              </a:lnSpc>
              <a:spcBef>
                <a:spcPts val="1600"/>
              </a:spcBef>
              <a:spcAft>
                <a:spcPts val="1600"/>
              </a:spcAft>
              <a:buSzPts val="1800"/>
              <a:buNone/>
            </a:pPr>
            <a:r>
              <a:rPr lang="en-GB"/>
              <a:t>Don’t forget to include comments! They are helpful for understanding and explaining code steps, especially when starting out programming.”</a:t>
            </a:r>
            <a:endParaRPr/>
          </a:p>
        </p:txBody>
      </p:sp>
      <p:sp>
        <p:nvSpPr>
          <p:cNvPr id="315" name="Google Shape;315;p37"/>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316" name="Google Shape;316;p37"/>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Maimuna Ahmed</a:t>
            </a:r>
            <a:endParaRPr/>
          </a:p>
          <a:p>
            <a:pPr indent="0" lvl="0" marL="0" rtl="0" algn="l">
              <a:lnSpc>
                <a:spcPct val="115000"/>
              </a:lnSpc>
              <a:spcBef>
                <a:spcPts val="1600"/>
              </a:spcBef>
              <a:spcAft>
                <a:spcPts val="1600"/>
              </a:spcAft>
              <a:buSzPts val="1800"/>
              <a:buNone/>
            </a:pPr>
            <a:r>
              <a:rPr b="1" lang="en-GB"/>
              <a:t>Job title: </a:t>
            </a:r>
            <a:r>
              <a:rPr lang="en-GB"/>
              <a:t>Software Engineer, Raspberry Pi Foundation</a:t>
            </a:r>
            <a:r>
              <a:rPr b="1" lang="en-GB"/>
              <a:t> </a:t>
            </a:r>
            <a:endParaRPr/>
          </a:p>
        </p:txBody>
      </p:sp>
      <p:sp>
        <p:nvSpPr>
          <p:cNvPr id="317" name="Google Shape;317;p37"/>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318" name="Google Shape;318;p37"/>
          <p:cNvPicPr preferRelativeResize="0"/>
          <p:nvPr/>
        </p:nvPicPr>
        <p:blipFill rotWithShape="1">
          <a:blip r:embed="rId3">
            <a:alphaModFix/>
          </a:blip>
          <a:srcRect b="0" l="0" r="0" t="0"/>
          <a:stretch/>
        </p:blipFill>
        <p:spPr>
          <a:xfrm>
            <a:off x="5678901" y="1017700"/>
            <a:ext cx="2211902" cy="2031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txBox="1"/>
          <p:nvPr>
            <p:ph type="title"/>
          </p:nvPr>
        </p:nvSpPr>
        <p:spPr>
          <a:xfrm>
            <a:off x="310900" y="310900"/>
            <a:ext cx="8522100" cy="70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Good programming habits</a:t>
            </a:r>
            <a:endParaRPr/>
          </a:p>
        </p:txBody>
      </p:sp>
      <p:sp>
        <p:nvSpPr>
          <p:cNvPr id="66" name="Google Shape;66;p11"/>
          <p:cNvSpPr txBox="1"/>
          <p:nvPr>
            <p:ph idx="2"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Starter activity</a:t>
            </a:r>
            <a:endParaRPr/>
          </a:p>
        </p:txBody>
      </p:sp>
      <p:sp>
        <p:nvSpPr>
          <p:cNvPr id="67" name="Google Shape;67;p11"/>
          <p:cNvSpPr/>
          <p:nvPr/>
        </p:nvSpPr>
        <p:spPr>
          <a:xfrm>
            <a:off x="310900" y="1017725"/>
            <a:ext cx="1662900" cy="920700"/>
          </a:xfrm>
          <a:prstGeom prst="wedgeRoundRectCallout">
            <a:avLst>
              <a:gd fmla="val -47059" name="adj1"/>
              <a:gd fmla="val 66105" name="adj2"/>
              <a:gd fmla="val 0" name="adj3"/>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Use meaningful identifiers</a:t>
            </a:r>
            <a:endParaRPr b="0" i="0" sz="1400" u="none" cap="none" strike="noStrike">
              <a:solidFill>
                <a:schemeClr val="dk1"/>
              </a:solidFill>
              <a:latin typeface="Quicksand"/>
              <a:ea typeface="Quicksand"/>
              <a:cs typeface="Quicksand"/>
              <a:sym typeface="Quicksand"/>
            </a:endParaRPr>
          </a:p>
        </p:txBody>
      </p:sp>
      <p:sp>
        <p:nvSpPr>
          <p:cNvPr id="68" name="Google Shape;68;p11"/>
          <p:cNvSpPr/>
          <p:nvPr/>
        </p:nvSpPr>
        <p:spPr>
          <a:xfrm>
            <a:off x="6031275" y="1017725"/>
            <a:ext cx="1924500" cy="1054200"/>
          </a:xfrm>
          <a:prstGeom prst="wedgeRoundRectCallout">
            <a:avLst>
              <a:gd fmla="val 43567" name="adj1"/>
              <a:gd fmla="val 70233" name="adj2"/>
              <a:gd fmla="val 0" name="adj3"/>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Write code that is easy for others to read and interpret</a:t>
            </a:r>
            <a:endParaRPr b="0" i="0" sz="1400" u="none" cap="none" strike="noStrike">
              <a:solidFill>
                <a:schemeClr val="dk1"/>
              </a:solidFill>
              <a:latin typeface="Quicksand"/>
              <a:ea typeface="Quicksand"/>
              <a:cs typeface="Quicksand"/>
              <a:sym typeface="Quicksand"/>
            </a:endParaRPr>
          </a:p>
        </p:txBody>
      </p:sp>
      <p:sp>
        <p:nvSpPr>
          <p:cNvPr id="69" name="Google Shape;69;p11"/>
          <p:cNvSpPr/>
          <p:nvPr/>
        </p:nvSpPr>
        <p:spPr>
          <a:xfrm>
            <a:off x="2433975" y="1190250"/>
            <a:ext cx="1174200" cy="788100"/>
          </a:xfrm>
          <a:prstGeom prst="wedgeRoundRectCallout">
            <a:avLst>
              <a:gd fmla="val 43567" name="adj1"/>
              <a:gd fmla="val 70233" name="adj2"/>
              <a:gd fmla="val 0" name="adj3"/>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Test often</a:t>
            </a:r>
            <a:endParaRPr b="0" i="0" sz="1400" u="none" cap="none" strike="noStrike">
              <a:solidFill>
                <a:schemeClr val="dk1"/>
              </a:solidFill>
              <a:latin typeface="Quicksand"/>
              <a:ea typeface="Quicksand"/>
              <a:cs typeface="Quicksand"/>
              <a:sym typeface="Quicksand"/>
            </a:endParaRPr>
          </a:p>
        </p:txBody>
      </p:sp>
      <p:sp>
        <p:nvSpPr>
          <p:cNvPr id="70" name="Google Shape;70;p11"/>
          <p:cNvSpPr/>
          <p:nvPr/>
        </p:nvSpPr>
        <p:spPr>
          <a:xfrm>
            <a:off x="1192550" y="2310275"/>
            <a:ext cx="1174200" cy="788100"/>
          </a:xfrm>
          <a:prstGeom prst="wedgeRoundRectCallout">
            <a:avLst>
              <a:gd fmla="val 43567" name="adj1"/>
              <a:gd fmla="val 70233" name="adj2"/>
              <a:gd fmla="val 0" name="adj3"/>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Keep backups</a:t>
            </a:r>
            <a:endParaRPr b="0" i="0" sz="1400" u="none" cap="none" strike="noStrike">
              <a:solidFill>
                <a:schemeClr val="dk1"/>
              </a:solidFill>
              <a:latin typeface="Quicksand"/>
              <a:ea typeface="Quicksand"/>
              <a:cs typeface="Quicksand"/>
              <a:sym typeface="Quicksand"/>
            </a:endParaRPr>
          </a:p>
        </p:txBody>
      </p:sp>
      <p:sp>
        <p:nvSpPr>
          <p:cNvPr id="71" name="Google Shape;71;p11"/>
          <p:cNvSpPr/>
          <p:nvPr/>
        </p:nvSpPr>
        <p:spPr>
          <a:xfrm>
            <a:off x="310900" y="3587700"/>
            <a:ext cx="1662900" cy="1054200"/>
          </a:xfrm>
          <a:prstGeom prst="wedgeRoundRectCallout">
            <a:avLst>
              <a:gd fmla="val -47059" name="adj1"/>
              <a:gd fmla="val 66105" name="adj2"/>
              <a:gd fmla="val 0" name="adj3"/>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Keep a document of useful code snippets</a:t>
            </a:r>
            <a:endParaRPr b="0" i="0" sz="1400" u="none" cap="none" strike="noStrike">
              <a:solidFill>
                <a:schemeClr val="dk1"/>
              </a:solidFill>
              <a:latin typeface="Quicksand"/>
              <a:ea typeface="Quicksand"/>
              <a:cs typeface="Quicksand"/>
              <a:sym typeface="Quicksand"/>
            </a:endParaRPr>
          </a:p>
        </p:txBody>
      </p:sp>
      <p:sp>
        <p:nvSpPr>
          <p:cNvPr id="72" name="Google Shape;72;p11"/>
          <p:cNvSpPr/>
          <p:nvPr/>
        </p:nvSpPr>
        <p:spPr>
          <a:xfrm>
            <a:off x="2596700" y="3412850"/>
            <a:ext cx="1662900" cy="1054200"/>
          </a:xfrm>
          <a:prstGeom prst="wedgeRoundRectCallout">
            <a:avLst>
              <a:gd fmla="val -47059" name="adj1"/>
              <a:gd fmla="val 66105" name="adj2"/>
              <a:gd fmla="val 0" name="adj3"/>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Comment on code to make it clear what each part does</a:t>
            </a:r>
            <a:endParaRPr b="0" i="0" sz="1400" u="none" cap="none" strike="noStrike">
              <a:solidFill>
                <a:schemeClr val="dk1"/>
              </a:solidFill>
              <a:latin typeface="Quicksand"/>
              <a:ea typeface="Quicksand"/>
              <a:cs typeface="Quicksand"/>
              <a:sym typeface="Quicksand"/>
            </a:endParaRPr>
          </a:p>
        </p:txBody>
      </p:sp>
      <p:sp>
        <p:nvSpPr>
          <p:cNvPr id="73" name="Google Shape;73;p11"/>
          <p:cNvSpPr/>
          <p:nvPr/>
        </p:nvSpPr>
        <p:spPr>
          <a:xfrm>
            <a:off x="7170200" y="2705950"/>
            <a:ext cx="1662900" cy="1054200"/>
          </a:xfrm>
          <a:prstGeom prst="wedgeRoundRectCallout">
            <a:avLst>
              <a:gd fmla="val 42554" name="adj1"/>
              <a:gd fmla="val 61091" name="adj2"/>
              <a:gd fmla="val 0" name="adj3"/>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Avoid multiple entry and exit points within code blocks</a:t>
            </a:r>
            <a:endParaRPr b="0" i="0" sz="1400" u="none" cap="none" strike="noStrike">
              <a:solidFill>
                <a:schemeClr val="dk1"/>
              </a:solidFill>
              <a:latin typeface="Quicksand"/>
              <a:ea typeface="Quicksand"/>
              <a:cs typeface="Quicksand"/>
              <a:sym typeface="Quicksand"/>
            </a:endParaRPr>
          </a:p>
        </p:txBody>
      </p:sp>
      <p:sp>
        <p:nvSpPr>
          <p:cNvPr id="74" name="Google Shape;74;p11"/>
          <p:cNvSpPr/>
          <p:nvPr/>
        </p:nvSpPr>
        <p:spPr>
          <a:xfrm>
            <a:off x="5257800" y="3831625"/>
            <a:ext cx="1662900" cy="706800"/>
          </a:xfrm>
          <a:prstGeom prst="wedgeRoundRectCallout">
            <a:avLst>
              <a:gd fmla="val 42554" name="adj1"/>
              <a:gd fmla="val 61091" name="adj2"/>
              <a:gd fmla="val 0" name="adj3"/>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Read the documentation</a:t>
            </a:r>
            <a:endParaRPr b="0" i="0" sz="1400" u="none" cap="none" strike="noStrike">
              <a:solidFill>
                <a:schemeClr val="dk1"/>
              </a:solidFill>
              <a:latin typeface="Quicksand"/>
              <a:ea typeface="Quicksand"/>
              <a:cs typeface="Quicksand"/>
              <a:sym typeface="Quicksand"/>
            </a:endParaRPr>
          </a:p>
        </p:txBody>
      </p:sp>
      <p:sp>
        <p:nvSpPr>
          <p:cNvPr id="75" name="Google Shape;75;p11"/>
          <p:cNvSpPr/>
          <p:nvPr/>
        </p:nvSpPr>
        <p:spPr>
          <a:xfrm>
            <a:off x="4407400" y="2358650"/>
            <a:ext cx="1924500" cy="1054200"/>
          </a:xfrm>
          <a:prstGeom prst="wedgeRoundRectCallout">
            <a:avLst>
              <a:gd fmla="val -22232" name="adj1"/>
              <a:gd fmla="val 75908" name="adj2"/>
              <a:gd fmla="val 0" name="adj3"/>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Follow the naming conventions for the language</a:t>
            </a:r>
            <a:endParaRPr b="0" i="0" sz="1400" u="none" cap="none" strike="noStrike">
              <a:solidFill>
                <a:schemeClr val="dk1"/>
              </a:solidFill>
              <a:latin typeface="Quicksand"/>
              <a:ea typeface="Quicksand"/>
              <a:cs typeface="Quicksand"/>
              <a:sym typeface="Quicksand"/>
            </a:endParaRPr>
          </a:p>
        </p:txBody>
      </p:sp>
      <p:sp>
        <p:nvSpPr>
          <p:cNvPr id="76" name="Google Shape;76;p11"/>
          <p:cNvSpPr/>
          <p:nvPr/>
        </p:nvSpPr>
        <p:spPr>
          <a:xfrm>
            <a:off x="4083600" y="1190250"/>
            <a:ext cx="1626000" cy="920700"/>
          </a:xfrm>
          <a:prstGeom prst="wedgeRoundRectCallout">
            <a:avLst>
              <a:gd fmla="val -60961" name="adj1"/>
              <a:gd fmla="val 105995" name="adj2"/>
              <a:gd fmla="val 0" name="adj3"/>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Quicksand"/>
                <a:ea typeface="Quicksand"/>
                <a:cs typeface="Quicksand"/>
                <a:sym typeface="Quicksand"/>
              </a:rPr>
              <a:t>Break problems down into subroutines</a:t>
            </a:r>
            <a:endParaRPr b="0" i="0" sz="1400" u="none" cap="none" strike="noStrike">
              <a:solidFill>
                <a:schemeClr val="dk1"/>
              </a:solidFill>
              <a:latin typeface="Quicksand"/>
              <a:ea typeface="Quicksand"/>
              <a:cs typeface="Quicksand"/>
              <a:sym typeface="Quicksa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2" name="Shape 322"/>
        <p:cNvGrpSpPr/>
        <p:nvPr/>
      </p:nvGrpSpPr>
      <p:grpSpPr>
        <a:xfrm>
          <a:off x="0" y="0"/>
          <a:ext cx="0" cy="0"/>
          <a:chOff x="0" y="0"/>
          <a:chExt cx="0" cy="0"/>
        </a:xfrm>
      </p:grpSpPr>
      <p:sp>
        <p:nvSpPr>
          <p:cNvPr id="323" name="Google Shape;323;p38"/>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“Make sure you have relevant function and variable names, and not some random ones!</a:t>
            </a:r>
            <a:endParaRPr/>
          </a:p>
          <a:p>
            <a:pPr indent="0" lvl="0" marL="0" rtl="0" algn="l">
              <a:lnSpc>
                <a:spcPct val="115000"/>
              </a:lnSpc>
              <a:spcBef>
                <a:spcPts val="1600"/>
              </a:spcBef>
              <a:spcAft>
                <a:spcPts val="1600"/>
              </a:spcAft>
              <a:buSzPts val="1800"/>
              <a:buNone/>
            </a:pPr>
            <a:r>
              <a:rPr lang="en-GB"/>
              <a:t>For example, if your function and variable relate to getting a book title, they should be named something like </a:t>
            </a:r>
            <a:r>
              <a:rPr lang="en-GB">
                <a:latin typeface="Roboto Mono"/>
                <a:ea typeface="Roboto Mono"/>
                <a:cs typeface="Roboto Mono"/>
                <a:sym typeface="Roboto Mono"/>
              </a:rPr>
              <a:t>getBookTitle()</a:t>
            </a:r>
            <a:r>
              <a:rPr lang="en-GB"/>
              <a:t> and </a:t>
            </a:r>
            <a:r>
              <a:rPr lang="en-GB">
                <a:latin typeface="Roboto Mono"/>
                <a:ea typeface="Roboto Mono"/>
                <a:cs typeface="Roboto Mono"/>
                <a:sym typeface="Roboto Mono"/>
              </a:rPr>
              <a:t>bookTitle</a:t>
            </a:r>
            <a:r>
              <a:rPr lang="en-GB"/>
              <a:t> — not </a:t>
            </a:r>
            <a:r>
              <a:rPr lang="en-GB">
                <a:latin typeface="Roboto Mono"/>
                <a:ea typeface="Roboto Mono"/>
                <a:cs typeface="Roboto Mono"/>
                <a:sym typeface="Roboto Mono"/>
              </a:rPr>
              <a:t>foo</a:t>
            </a:r>
            <a:r>
              <a:rPr lang="en-GB"/>
              <a:t> or </a:t>
            </a:r>
            <a:r>
              <a:rPr lang="en-GB">
                <a:latin typeface="Roboto Mono"/>
                <a:ea typeface="Roboto Mono"/>
                <a:cs typeface="Roboto Mono"/>
                <a:sym typeface="Roboto Mono"/>
              </a:rPr>
              <a:t>func</a:t>
            </a:r>
            <a:r>
              <a:rPr lang="en-GB"/>
              <a:t>!”</a:t>
            </a:r>
            <a:endParaRPr/>
          </a:p>
        </p:txBody>
      </p:sp>
      <p:sp>
        <p:nvSpPr>
          <p:cNvPr id="324" name="Google Shape;324;p38"/>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325" name="Google Shape;325;p38"/>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Maimuna Ahmed</a:t>
            </a:r>
            <a:endParaRPr/>
          </a:p>
          <a:p>
            <a:pPr indent="0" lvl="0" marL="0" rtl="0" algn="l">
              <a:lnSpc>
                <a:spcPct val="115000"/>
              </a:lnSpc>
              <a:spcBef>
                <a:spcPts val="1600"/>
              </a:spcBef>
              <a:spcAft>
                <a:spcPts val="1600"/>
              </a:spcAft>
              <a:buSzPts val="1800"/>
              <a:buNone/>
            </a:pPr>
            <a:r>
              <a:rPr b="1" lang="en-GB"/>
              <a:t>Job title: </a:t>
            </a:r>
            <a:r>
              <a:rPr lang="en-GB"/>
              <a:t>Software Engineer, Raspberry Pi Foundation</a:t>
            </a:r>
            <a:r>
              <a:rPr b="1" lang="en-GB"/>
              <a:t> </a:t>
            </a:r>
            <a:endParaRPr/>
          </a:p>
        </p:txBody>
      </p:sp>
      <p:sp>
        <p:nvSpPr>
          <p:cNvPr id="326" name="Google Shape;326;p38"/>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327" name="Google Shape;327;p38"/>
          <p:cNvPicPr preferRelativeResize="0"/>
          <p:nvPr/>
        </p:nvPicPr>
        <p:blipFill rotWithShape="1">
          <a:blip r:embed="rId3">
            <a:alphaModFix/>
          </a:blip>
          <a:srcRect b="0" l="0" r="0" t="0"/>
          <a:stretch/>
        </p:blipFill>
        <p:spPr>
          <a:xfrm>
            <a:off x="5678901" y="1017700"/>
            <a:ext cx="2211902" cy="2031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1" name="Shape 331"/>
        <p:cNvGrpSpPr/>
        <p:nvPr/>
      </p:nvGrpSpPr>
      <p:grpSpPr>
        <a:xfrm>
          <a:off x="0" y="0"/>
          <a:ext cx="0" cy="0"/>
          <a:chOff x="0" y="0"/>
          <a:chExt cx="0" cy="0"/>
        </a:xfrm>
      </p:grpSpPr>
      <p:sp>
        <p:nvSpPr>
          <p:cNvPr id="332" name="Google Shape;332;p39"/>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“Simplify your code! </a:t>
            </a:r>
            <a:endParaRPr/>
          </a:p>
          <a:p>
            <a:pPr indent="-342900" lvl="0" marL="457200" rtl="0" algn="l">
              <a:lnSpc>
                <a:spcPct val="115000"/>
              </a:lnSpc>
              <a:spcBef>
                <a:spcPts val="1600"/>
              </a:spcBef>
              <a:spcAft>
                <a:spcPts val="0"/>
              </a:spcAft>
              <a:buSzPts val="1800"/>
              <a:buChar char="●"/>
            </a:pPr>
            <a:r>
              <a:rPr lang="en-GB"/>
              <a:t>Separate big functions into other files and import/call them where needed.</a:t>
            </a:r>
            <a:endParaRPr/>
          </a:p>
          <a:p>
            <a:pPr indent="-342900" lvl="0" marL="457200" rtl="0" algn="l">
              <a:lnSpc>
                <a:spcPct val="115000"/>
              </a:lnSpc>
              <a:spcBef>
                <a:spcPts val="0"/>
              </a:spcBef>
              <a:spcAft>
                <a:spcPts val="0"/>
              </a:spcAft>
              <a:buSzPts val="1800"/>
              <a:buChar char="●"/>
            </a:pPr>
            <a:r>
              <a:rPr lang="en-GB"/>
              <a:t>Make sure the order of your code matches what it does in execution. This makes it easy to read and follow.</a:t>
            </a:r>
            <a:endParaRPr/>
          </a:p>
          <a:p>
            <a:pPr indent="-342900" lvl="0" marL="457200" rtl="0" algn="l">
              <a:lnSpc>
                <a:spcPct val="115000"/>
              </a:lnSpc>
              <a:spcBef>
                <a:spcPts val="0"/>
              </a:spcBef>
              <a:spcAft>
                <a:spcPts val="0"/>
              </a:spcAft>
              <a:buSzPts val="1800"/>
              <a:buChar char="●"/>
            </a:pPr>
            <a:r>
              <a:rPr lang="en-GB"/>
              <a:t>Cut down on your lines of code by optimising it.”</a:t>
            </a:r>
            <a:endParaRPr/>
          </a:p>
        </p:txBody>
      </p:sp>
      <p:sp>
        <p:nvSpPr>
          <p:cNvPr id="333" name="Google Shape;333;p39"/>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do programmers say?</a:t>
            </a:r>
            <a:endParaRPr/>
          </a:p>
        </p:txBody>
      </p:sp>
      <p:sp>
        <p:nvSpPr>
          <p:cNvPr id="334" name="Google Shape;334;p39"/>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GB"/>
              <a:t>Maimuna Ahmed</a:t>
            </a:r>
            <a:endParaRPr/>
          </a:p>
          <a:p>
            <a:pPr indent="0" lvl="0" marL="0" rtl="0" algn="l">
              <a:lnSpc>
                <a:spcPct val="115000"/>
              </a:lnSpc>
              <a:spcBef>
                <a:spcPts val="1600"/>
              </a:spcBef>
              <a:spcAft>
                <a:spcPts val="1600"/>
              </a:spcAft>
              <a:buSzPts val="1800"/>
              <a:buNone/>
            </a:pPr>
            <a:r>
              <a:rPr b="1" lang="en-GB"/>
              <a:t>Job title: </a:t>
            </a:r>
            <a:r>
              <a:rPr lang="en-GB"/>
              <a:t>Software Engineer, Raspberry Pi Foundation</a:t>
            </a:r>
            <a:r>
              <a:rPr b="1" lang="en-GB"/>
              <a:t> </a:t>
            </a:r>
            <a:endParaRPr/>
          </a:p>
        </p:txBody>
      </p:sp>
      <p:sp>
        <p:nvSpPr>
          <p:cNvPr id="335" name="Google Shape;335;p39"/>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pic>
        <p:nvPicPr>
          <p:cNvPr id="336" name="Google Shape;336;p39"/>
          <p:cNvPicPr preferRelativeResize="0"/>
          <p:nvPr/>
        </p:nvPicPr>
        <p:blipFill rotWithShape="1">
          <a:blip r:embed="rId3">
            <a:alphaModFix/>
          </a:blip>
          <a:srcRect b="0" l="0" r="0" t="0"/>
          <a:stretch/>
        </p:blipFill>
        <p:spPr>
          <a:xfrm>
            <a:off x="5678901" y="1017700"/>
            <a:ext cx="2211902" cy="2031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40" name="Shape 340"/>
        <p:cNvGrpSpPr/>
        <p:nvPr/>
      </p:nvGrpSpPr>
      <p:grpSpPr>
        <a:xfrm>
          <a:off x="0" y="0"/>
          <a:ext cx="0" cy="0"/>
          <a:chOff x="0" y="0"/>
          <a:chExt cx="0" cy="0"/>
        </a:xfrm>
      </p:grpSpPr>
      <p:sp>
        <p:nvSpPr>
          <p:cNvPr id="341" name="Google Shape;341;p40"/>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When writing programs there are always plenty of ways to reach the final solution.</a:t>
            </a:r>
            <a:endParaRPr/>
          </a:p>
          <a:p>
            <a:pPr indent="0" lvl="0" marL="0" rtl="0" algn="l">
              <a:lnSpc>
                <a:spcPct val="115000"/>
              </a:lnSpc>
              <a:spcBef>
                <a:spcPts val="1600"/>
              </a:spcBef>
              <a:spcAft>
                <a:spcPts val="1600"/>
              </a:spcAft>
              <a:buSzPts val="1800"/>
              <a:buNone/>
            </a:pPr>
            <a:r>
              <a:rPr lang="en-GB"/>
              <a:t>Taking the time to </a:t>
            </a:r>
            <a:r>
              <a:rPr b="1" lang="en-GB"/>
              <a:t>explore </a:t>
            </a:r>
            <a:r>
              <a:rPr lang="en-GB"/>
              <a:t>and </a:t>
            </a:r>
            <a:r>
              <a:rPr b="1" lang="en-GB"/>
              <a:t>experiment </a:t>
            </a:r>
            <a:r>
              <a:rPr lang="en-GB"/>
              <a:t>can make a real difference to your own skills and the solutions that you develop.  </a:t>
            </a:r>
            <a:endParaRPr/>
          </a:p>
        </p:txBody>
      </p:sp>
      <p:sp>
        <p:nvSpPr>
          <p:cNvPr id="342" name="Google Shape;342;p4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alternatives</a:t>
            </a:r>
            <a:endParaRPr/>
          </a:p>
        </p:txBody>
      </p:sp>
      <p:sp>
        <p:nvSpPr>
          <p:cNvPr id="343" name="Google Shape;343;p4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pic>
        <p:nvPicPr>
          <p:cNvPr id="344" name="Google Shape;344;p40"/>
          <p:cNvPicPr preferRelativeResize="0"/>
          <p:nvPr/>
        </p:nvPicPr>
        <p:blipFill rotWithShape="1">
          <a:blip r:embed="rId3">
            <a:alphaModFix/>
          </a:blip>
          <a:srcRect b="0" l="0" r="0" t="0"/>
          <a:stretch/>
        </p:blipFill>
        <p:spPr>
          <a:xfrm>
            <a:off x="5560063" y="1170100"/>
            <a:ext cx="2449570" cy="3659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48" name="Shape 348"/>
        <p:cNvGrpSpPr/>
        <p:nvPr/>
      </p:nvGrpSpPr>
      <p:grpSpPr>
        <a:xfrm>
          <a:off x="0" y="0"/>
          <a:ext cx="0" cy="0"/>
          <a:chOff x="0" y="0"/>
          <a:chExt cx="0" cy="0"/>
        </a:xfrm>
      </p:grpSpPr>
      <p:sp>
        <p:nvSpPr>
          <p:cNvPr id="349" name="Google Shape;349;p41"/>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During this unit, you have learnt quite specific ways to find solutions but there are always alternatives. </a:t>
            </a:r>
            <a:endParaRPr/>
          </a:p>
          <a:p>
            <a:pPr indent="0" lvl="0" marL="0" rtl="0" algn="l">
              <a:lnSpc>
                <a:spcPct val="115000"/>
              </a:lnSpc>
              <a:spcBef>
                <a:spcPts val="1600"/>
              </a:spcBef>
              <a:spcAft>
                <a:spcPts val="1600"/>
              </a:spcAft>
              <a:buSzPts val="1800"/>
              <a:buNone/>
            </a:pPr>
            <a:r>
              <a:rPr lang="en-GB"/>
              <a:t>You will become more confident with using different approaches as your programming skills develop. </a:t>
            </a:r>
            <a:endParaRPr/>
          </a:p>
        </p:txBody>
      </p:sp>
      <p:sp>
        <p:nvSpPr>
          <p:cNvPr id="350" name="Google Shape;350;p41"/>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Code alternatives</a:t>
            </a:r>
            <a:endParaRPr/>
          </a:p>
        </p:txBody>
      </p:sp>
      <p:sp>
        <p:nvSpPr>
          <p:cNvPr id="351" name="Google Shape;351;p41"/>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pic>
        <p:nvPicPr>
          <p:cNvPr id="352" name="Google Shape;352;p41"/>
          <p:cNvPicPr preferRelativeResize="0"/>
          <p:nvPr/>
        </p:nvPicPr>
        <p:blipFill rotWithShape="1">
          <a:blip r:embed="rId3">
            <a:alphaModFix/>
          </a:blip>
          <a:srcRect b="0" l="0" r="0" t="0"/>
          <a:stretch/>
        </p:blipFill>
        <p:spPr>
          <a:xfrm>
            <a:off x="5560063" y="1170100"/>
            <a:ext cx="2449570" cy="3659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56" name="Shape 356"/>
        <p:cNvGrpSpPr/>
        <p:nvPr/>
      </p:nvGrpSpPr>
      <p:grpSpPr>
        <a:xfrm>
          <a:off x="0" y="0"/>
          <a:ext cx="0" cy="0"/>
          <a:chOff x="0" y="0"/>
          <a:chExt cx="0" cy="0"/>
        </a:xfrm>
      </p:grpSpPr>
      <p:sp>
        <p:nvSpPr>
          <p:cNvPr id="357" name="Google Shape;357;p42"/>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During this unit, you have used the </a:t>
            </a:r>
            <a:r>
              <a:rPr lang="en-GB">
                <a:latin typeface="Roboto Mono"/>
                <a:ea typeface="Roboto Mono"/>
                <a:cs typeface="Roboto Mono"/>
                <a:sym typeface="Roboto Mono"/>
              </a:rPr>
              <a:t>input()</a:t>
            </a:r>
            <a:r>
              <a:rPr lang="en-GB"/>
              <a:t> function in this way. </a:t>
            </a:r>
            <a:endParaRPr/>
          </a:p>
          <a:p>
            <a:pPr indent="0" lvl="0" marL="0" rtl="0" algn="l">
              <a:lnSpc>
                <a:spcPct val="115000"/>
              </a:lnSpc>
              <a:spcBef>
                <a:spcPts val="1600"/>
              </a:spcBef>
              <a:spcAft>
                <a:spcPts val="0"/>
              </a:spcAft>
              <a:buSzPts val="1800"/>
              <a:buNone/>
            </a:pPr>
            <a:r>
              <a:rPr lang="en-GB"/>
              <a:t>It is broken down into two steps: </a:t>
            </a:r>
            <a:endParaRPr/>
          </a:p>
          <a:p>
            <a:pPr indent="-342900" lvl="0" marL="457200" rtl="0" algn="l">
              <a:lnSpc>
                <a:spcPct val="115000"/>
              </a:lnSpc>
              <a:spcBef>
                <a:spcPts val="1600"/>
              </a:spcBef>
              <a:spcAft>
                <a:spcPts val="0"/>
              </a:spcAft>
              <a:buSzPts val="1800"/>
              <a:buAutoNum type="arabicPeriod"/>
            </a:pPr>
            <a:r>
              <a:rPr lang="en-GB"/>
              <a:t>Provide the instruction</a:t>
            </a:r>
            <a:endParaRPr/>
          </a:p>
          <a:p>
            <a:pPr indent="-342900" lvl="0" marL="457200" rtl="0" algn="l">
              <a:lnSpc>
                <a:spcPct val="115000"/>
              </a:lnSpc>
              <a:spcBef>
                <a:spcPts val="0"/>
              </a:spcBef>
              <a:spcAft>
                <a:spcPts val="0"/>
              </a:spcAft>
              <a:buSzPts val="1800"/>
              <a:buAutoNum type="arabicPeriod"/>
            </a:pPr>
            <a:r>
              <a:rPr lang="en-GB"/>
              <a:t>Prompt for the input </a:t>
            </a:r>
            <a:endParaRPr/>
          </a:p>
        </p:txBody>
      </p:sp>
      <p:sp>
        <p:nvSpPr>
          <p:cNvPr id="358" name="Google Shape;358;p42"/>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a:t>
            </a:r>
            <a:r>
              <a:rPr b="0" lang="en-GB">
                <a:latin typeface="Roboto Mono"/>
                <a:ea typeface="Roboto Mono"/>
                <a:cs typeface="Roboto Mono"/>
                <a:sym typeface="Roboto Mono"/>
              </a:rPr>
              <a:t>input()</a:t>
            </a:r>
            <a:r>
              <a:rPr lang="en-GB"/>
              <a:t> function</a:t>
            </a:r>
            <a:endParaRPr/>
          </a:p>
        </p:txBody>
      </p:sp>
      <p:sp>
        <p:nvSpPr>
          <p:cNvPr id="359" name="Google Shape;359;p42"/>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360" name="Google Shape;360;p42"/>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print("Enter your name:")</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input()</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64" name="Shape 364"/>
        <p:cNvGrpSpPr/>
        <p:nvPr/>
      </p:nvGrpSpPr>
      <p:grpSpPr>
        <a:xfrm>
          <a:off x="0" y="0"/>
          <a:ext cx="0" cy="0"/>
          <a:chOff x="0" y="0"/>
          <a:chExt cx="0" cy="0"/>
        </a:xfrm>
      </p:grpSpPr>
      <p:sp>
        <p:nvSpPr>
          <p:cNvPr id="365" name="Google Shape;365;p4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You have learnt to do it this way because it allows you to see that there are two separate steps taking place. </a:t>
            </a:r>
            <a:endParaRPr/>
          </a:p>
        </p:txBody>
      </p:sp>
      <p:sp>
        <p:nvSpPr>
          <p:cNvPr id="366" name="Google Shape;366;p4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a:t>
            </a:r>
            <a:r>
              <a:rPr b="0" lang="en-GB">
                <a:latin typeface="Roboto Mono"/>
                <a:ea typeface="Roboto Mono"/>
                <a:cs typeface="Roboto Mono"/>
                <a:sym typeface="Roboto Mono"/>
              </a:rPr>
              <a:t>input()</a:t>
            </a:r>
            <a:r>
              <a:rPr lang="en-GB"/>
              <a:t> function</a:t>
            </a:r>
            <a:endParaRPr/>
          </a:p>
        </p:txBody>
      </p:sp>
      <p:sp>
        <p:nvSpPr>
          <p:cNvPr id="367" name="Google Shape;367;p4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368" name="Google Shape;368;p43"/>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print("Enter your name:")</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input()</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72" name="Shape 372"/>
        <p:cNvGrpSpPr/>
        <p:nvPr/>
      </p:nvGrpSpPr>
      <p:grpSpPr>
        <a:xfrm>
          <a:off x="0" y="0"/>
          <a:ext cx="0" cy="0"/>
          <a:chOff x="0" y="0"/>
          <a:chExt cx="0" cy="0"/>
        </a:xfrm>
      </p:grpSpPr>
      <p:sp>
        <p:nvSpPr>
          <p:cNvPr id="373" name="Google Shape;373;p44"/>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There is an alternative approach. </a:t>
            </a:r>
            <a:endParaRPr/>
          </a:p>
          <a:p>
            <a:pPr indent="0" lvl="0" marL="0" rtl="0" algn="l">
              <a:lnSpc>
                <a:spcPct val="115000"/>
              </a:lnSpc>
              <a:spcBef>
                <a:spcPts val="1600"/>
              </a:spcBef>
              <a:spcAft>
                <a:spcPts val="1600"/>
              </a:spcAft>
              <a:buSzPts val="1800"/>
              <a:buNone/>
            </a:pPr>
            <a:r>
              <a:rPr lang="en-GB"/>
              <a:t>You can pass the instruction as an argument. </a:t>
            </a:r>
            <a:endParaRPr/>
          </a:p>
        </p:txBody>
      </p:sp>
      <p:sp>
        <p:nvSpPr>
          <p:cNvPr id="374" name="Google Shape;374;p44"/>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a:t>
            </a:r>
            <a:r>
              <a:rPr b="0" lang="en-GB">
                <a:latin typeface="Roboto Mono"/>
                <a:ea typeface="Roboto Mono"/>
                <a:cs typeface="Roboto Mono"/>
                <a:sym typeface="Roboto Mono"/>
              </a:rPr>
              <a:t>input()</a:t>
            </a:r>
            <a:r>
              <a:rPr lang="en-GB"/>
              <a:t> function</a:t>
            </a:r>
            <a:endParaRPr/>
          </a:p>
        </p:txBody>
      </p:sp>
      <p:sp>
        <p:nvSpPr>
          <p:cNvPr id="375" name="Google Shape;375;p44"/>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376" name="Google Shape;376;p44"/>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input("Enter your name:")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0" name="Shape 380"/>
        <p:cNvGrpSpPr/>
        <p:nvPr/>
      </p:nvGrpSpPr>
      <p:grpSpPr>
        <a:xfrm>
          <a:off x="0" y="0"/>
          <a:ext cx="0" cy="0"/>
          <a:chOff x="0" y="0"/>
          <a:chExt cx="0" cy="0"/>
        </a:xfrm>
      </p:grpSpPr>
      <p:sp>
        <p:nvSpPr>
          <p:cNvPr id="381" name="Google Shape;381;p45"/>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When you execute this program, it will allow the user to type their name right next to the prompt. </a:t>
            </a:r>
            <a:endParaRPr/>
          </a:p>
        </p:txBody>
      </p:sp>
      <p:sp>
        <p:nvSpPr>
          <p:cNvPr id="382" name="Google Shape;382;p4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a:t>
            </a:r>
            <a:r>
              <a:rPr b="0" lang="en-GB">
                <a:latin typeface="Roboto Mono"/>
                <a:ea typeface="Roboto Mono"/>
                <a:cs typeface="Roboto Mono"/>
                <a:sym typeface="Roboto Mono"/>
              </a:rPr>
              <a:t>input()</a:t>
            </a:r>
            <a:r>
              <a:rPr lang="en-GB"/>
              <a:t> function</a:t>
            </a:r>
            <a:endParaRPr/>
          </a:p>
        </p:txBody>
      </p:sp>
      <p:sp>
        <p:nvSpPr>
          <p:cNvPr id="383" name="Google Shape;383;p4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384" name="Google Shape;384;p45"/>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input("Enter your name: ")</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graphicFrame>
        <p:nvGraphicFramePr>
          <p:cNvPr id="385" name="Google Shape;385;p45"/>
          <p:cNvGraphicFramePr/>
          <p:nvPr/>
        </p:nvGraphicFramePr>
        <p:xfrm>
          <a:off x="4736388" y="2164425"/>
          <a:ext cx="3000000" cy="3000000"/>
        </p:xfrm>
        <a:graphic>
          <a:graphicData uri="http://schemas.openxmlformats.org/drawingml/2006/table">
            <a:tbl>
              <a:tblPr>
                <a:noFill/>
                <a:tableStyleId>{05327805-B1FD-4F41-8692-9DCC6D1B0084}</a:tableStyleId>
              </a:tblPr>
              <a:tblGrid>
                <a:gridCol w="4096925"/>
              </a:tblGrid>
              <a:tr h="460175">
                <a:tc>
                  <a:txBody>
                    <a:bodyPr/>
                    <a:lstStyle/>
                    <a:p>
                      <a:pPr indent="0" lvl="0" marL="0" marR="0" rtl="0" algn="l">
                        <a:lnSpc>
                          <a:spcPct val="115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Enter your name: Becky</a:t>
                      </a:r>
                      <a:endParaRPr sz="1200" u="none" cap="none" strike="noStrike">
                        <a:latin typeface="Roboto Mono"/>
                        <a:ea typeface="Roboto Mono"/>
                        <a:cs typeface="Roboto Mono"/>
                        <a:sym typeface="Roboto Mono"/>
                      </a:endParaRPr>
                    </a:p>
                    <a:p>
                      <a:pPr indent="0" lvl="0" marL="0" marR="0" rtl="0" algn="l">
                        <a:lnSpc>
                          <a:spcPct val="115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&gt;&gt;&gt;</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386" name="Google Shape;386;p45"/>
          <p:cNvSpPr/>
          <p:nvPr/>
        </p:nvSpPr>
        <p:spPr>
          <a:xfrm>
            <a:off x="6303775" y="2211175"/>
            <a:ext cx="552000" cy="233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90" name="Shape 390"/>
        <p:cNvGrpSpPr/>
        <p:nvPr/>
      </p:nvGrpSpPr>
      <p:grpSpPr>
        <a:xfrm>
          <a:off x="0" y="0"/>
          <a:ext cx="0" cy="0"/>
          <a:chOff x="0" y="0"/>
          <a:chExt cx="0" cy="0"/>
        </a:xfrm>
      </p:grpSpPr>
      <p:sp>
        <p:nvSpPr>
          <p:cNvPr id="391" name="Google Shape;391;p46"/>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This is how you have learnt to increment a variable in Python. </a:t>
            </a:r>
            <a:endParaRPr/>
          </a:p>
          <a:p>
            <a:pPr indent="0" lvl="0" marL="0" rtl="0" algn="l">
              <a:lnSpc>
                <a:spcPct val="115000"/>
              </a:lnSpc>
              <a:spcBef>
                <a:spcPts val="1600"/>
              </a:spcBef>
              <a:spcAft>
                <a:spcPts val="1600"/>
              </a:spcAft>
              <a:buSzPts val="1800"/>
              <a:buNone/>
            </a:pPr>
            <a:r>
              <a:rPr lang="en-GB"/>
              <a:t>You have learnt it this way so that you can clearly see that you are adding a value to the value score. </a:t>
            </a:r>
            <a:endParaRPr/>
          </a:p>
        </p:txBody>
      </p:sp>
      <p:sp>
        <p:nvSpPr>
          <p:cNvPr id="392" name="Google Shape;392;p46"/>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Incrementing a variable</a:t>
            </a:r>
            <a:endParaRPr/>
          </a:p>
        </p:txBody>
      </p:sp>
      <p:sp>
        <p:nvSpPr>
          <p:cNvPr id="393" name="Google Shape;393;p4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394" name="Google Shape;394;p46"/>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4</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score + 1</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98" name="Shape 398"/>
        <p:cNvGrpSpPr/>
        <p:nvPr/>
      </p:nvGrpSpPr>
      <p:grpSpPr>
        <a:xfrm>
          <a:off x="0" y="0"/>
          <a:ext cx="0" cy="0"/>
          <a:chOff x="0" y="0"/>
          <a:chExt cx="0" cy="0"/>
        </a:xfrm>
      </p:grpSpPr>
      <p:sp>
        <p:nvSpPr>
          <p:cNvPr id="399" name="Google Shape;399;p47"/>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This is an alternative approach. </a:t>
            </a:r>
            <a:endParaRPr/>
          </a:p>
        </p:txBody>
      </p:sp>
      <p:sp>
        <p:nvSpPr>
          <p:cNvPr id="400" name="Google Shape;400;p47"/>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Incrementing a variable</a:t>
            </a:r>
            <a:endParaRPr/>
          </a:p>
        </p:txBody>
      </p:sp>
      <p:sp>
        <p:nvSpPr>
          <p:cNvPr id="401" name="Google Shape;401;p47"/>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02" name="Google Shape;402;p47"/>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4</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1</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03" name="Google Shape;403;p47"/>
          <p:cNvSpPr/>
          <p:nvPr/>
        </p:nvSpPr>
        <p:spPr>
          <a:xfrm>
            <a:off x="5617500" y="1404625"/>
            <a:ext cx="5022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 name="Shape 80"/>
        <p:cNvGrpSpPr/>
        <p:nvPr/>
      </p:nvGrpSpPr>
      <p:grpSpPr>
        <a:xfrm>
          <a:off x="0" y="0"/>
          <a:ext cx="0" cy="0"/>
          <a:chOff x="0" y="0"/>
          <a:chExt cx="0" cy="0"/>
        </a:xfrm>
      </p:grpSpPr>
      <p:sp>
        <p:nvSpPr>
          <p:cNvPr id="81" name="Google Shape;81;p12"/>
          <p:cNvSpPr txBox="1"/>
          <p:nvPr>
            <p:ph idx="1" type="body"/>
          </p:nvPr>
        </p:nvSpPr>
        <p:spPr>
          <a:xfrm>
            <a:off x="310900" y="1017725"/>
            <a:ext cx="8522100" cy="3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In this lesson, you will:</a:t>
            </a:r>
            <a:endParaRPr b="1"/>
          </a:p>
          <a:p>
            <a:pPr indent="-342900" lvl="0" marL="457200" rtl="0" algn="l">
              <a:lnSpc>
                <a:spcPct val="115000"/>
              </a:lnSpc>
              <a:spcBef>
                <a:spcPts val="1000"/>
              </a:spcBef>
              <a:spcAft>
                <a:spcPts val="0"/>
              </a:spcAft>
              <a:buSzPts val="1800"/>
              <a:buChar char="●"/>
            </a:pPr>
            <a:r>
              <a:rPr lang="en-GB"/>
              <a:t>Determine the good habits of a programmer</a:t>
            </a:r>
            <a:endParaRPr/>
          </a:p>
          <a:p>
            <a:pPr indent="-342900" lvl="0" marL="457200" rtl="0" algn="l">
              <a:lnSpc>
                <a:spcPct val="115000"/>
              </a:lnSpc>
              <a:spcBef>
                <a:spcPts val="1000"/>
              </a:spcBef>
              <a:spcAft>
                <a:spcPts val="0"/>
              </a:spcAft>
              <a:buSzPts val="1800"/>
              <a:buChar char="●"/>
            </a:pPr>
            <a:r>
              <a:rPr lang="en-GB"/>
              <a:t>Explore alternative approaches to programming solutions</a:t>
            </a:r>
            <a:endParaRPr/>
          </a:p>
          <a:p>
            <a:pPr indent="-342900" lvl="0" marL="457200" rtl="0" algn="l">
              <a:lnSpc>
                <a:spcPct val="115000"/>
              </a:lnSpc>
              <a:spcBef>
                <a:spcPts val="1000"/>
              </a:spcBef>
              <a:spcAft>
                <a:spcPts val="0"/>
              </a:spcAft>
              <a:buSzPts val="1800"/>
              <a:buChar char="●"/>
            </a:pPr>
            <a:r>
              <a:rPr lang="en-GB"/>
              <a:t>Append to a CSV file</a:t>
            </a:r>
            <a:endParaRPr/>
          </a:p>
        </p:txBody>
      </p:sp>
      <p:sp>
        <p:nvSpPr>
          <p:cNvPr id="82" name="Google Shape;82;p12"/>
          <p:cNvSpPr txBox="1"/>
          <p:nvPr>
            <p:ph type="title"/>
          </p:nvPr>
        </p:nvSpPr>
        <p:spPr>
          <a:xfrm>
            <a:off x="310900" y="310900"/>
            <a:ext cx="8522100" cy="706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Lesson 7: </a:t>
            </a:r>
            <a:r>
              <a:rPr lang="en-GB"/>
              <a:t>Good Habits of a Programmer</a:t>
            </a:r>
            <a:endParaRPr b="1">
              <a:latin typeface="Quicksand"/>
              <a:ea typeface="Quicksand"/>
              <a:cs typeface="Quicksand"/>
              <a:sym typeface="Quicksand"/>
            </a:endParaRPr>
          </a:p>
        </p:txBody>
      </p:sp>
      <p:sp>
        <p:nvSpPr>
          <p:cNvPr id="83" name="Google Shape;83;p12"/>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
              <a:buNone/>
            </a:pPr>
            <a:fld id="{00000000-1234-1234-1234-123412341234}" type="slidenum">
              <a:rPr lang="en-GB"/>
              <a:t>‹#›</a:t>
            </a:fld>
            <a:endParaRPr/>
          </a:p>
        </p:txBody>
      </p:sp>
      <p:sp>
        <p:nvSpPr>
          <p:cNvPr id="84" name="Google Shape;84;p12"/>
          <p:cNvSpPr txBox="1"/>
          <p:nvPr>
            <p:ph idx="2"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Objectives</a:t>
            </a:r>
            <a:endParaRPr/>
          </a:p>
        </p:txBody>
      </p:sp>
      <p:pic>
        <p:nvPicPr>
          <p:cNvPr id="85" name="Google Shape;85;p12"/>
          <p:cNvPicPr preferRelativeResize="0"/>
          <p:nvPr/>
        </p:nvPicPr>
        <p:blipFill rotWithShape="1">
          <a:blip r:embed="rId3">
            <a:alphaModFix/>
          </a:blip>
          <a:srcRect b="0" l="0" r="0" t="0"/>
          <a:stretch/>
        </p:blipFill>
        <p:spPr>
          <a:xfrm>
            <a:off x="8271300" y="364800"/>
            <a:ext cx="419100" cy="419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07" name="Shape 407"/>
        <p:cNvGrpSpPr/>
        <p:nvPr/>
      </p:nvGrpSpPr>
      <p:grpSpPr>
        <a:xfrm>
          <a:off x="0" y="0"/>
          <a:ext cx="0" cy="0"/>
          <a:chOff x="0" y="0"/>
          <a:chExt cx="0" cy="0"/>
        </a:xfrm>
      </p:grpSpPr>
      <p:sp>
        <p:nvSpPr>
          <p:cNvPr id="408" name="Google Shape;408;p48"/>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Seeing this as a beginner programmer can be a little confusing, but as your confidence builds you find it is much easier to use this approach instead. </a:t>
            </a:r>
            <a:endParaRPr/>
          </a:p>
        </p:txBody>
      </p:sp>
      <p:sp>
        <p:nvSpPr>
          <p:cNvPr id="409" name="Google Shape;409;p48"/>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Incrementing a variable</a:t>
            </a:r>
            <a:endParaRPr/>
          </a:p>
        </p:txBody>
      </p:sp>
      <p:sp>
        <p:nvSpPr>
          <p:cNvPr id="410" name="Google Shape;410;p48"/>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11" name="Google Shape;411;p48"/>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4</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1</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12" name="Google Shape;412;p48"/>
          <p:cNvSpPr/>
          <p:nvPr/>
        </p:nvSpPr>
        <p:spPr>
          <a:xfrm>
            <a:off x="5617500" y="1404625"/>
            <a:ext cx="5022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16" name="Shape 416"/>
        <p:cNvGrpSpPr/>
        <p:nvPr/>
      </p:nvGrpSpPr>
      <p:grpSpPr>
        <a:xfrm>
          <a:off x="0" y="0"/>
          <a:ext cx="0" cy="0"/>
          <a:chOff x="0" y="0"/>
          <a:chExt cx="0" cy="0"/>
        </a:xfrm>
      </p:grpSpPr>
      <p:sp>
        <p:nvSpPr>
          <p:cNvPr id="417" name="Google Shape;417;p49"/>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You have been using </a:t>
            </a:r>
            <a:r>
              <a:rPr lang="en-GB">
                <a:latin typeface="Roboto Mono"/>
                <a:ea typeface="Roboto Mono"/>
                <a:cs typeface="Roboto Mono"/>
                <a:sym typeface="Roboto Mono"/>
              </a:rPr>
              <a:t>f-strings</a:t>
            </a:r>
            <a:r>
              <a:rPr lang="en-GB"/>
              <a:t> to display variables within a string. </a:t>
            </a:r>
            <a:endParaRPr/>
          </a:p>
          <a:p>
            <a:pPr indent="0" lvl="0" marL="0" rtl="0" algn="l">
              <a:lnSpc>
                <a:spcPct val="115000"/>
              </a:lnSpc>
              <a:spcBef>
                <a:spcPts val="1600"/>
              </a:spcBef>
              <a:spcAft>
                <a:spcPts val="1600"/>
              </a:spcAft>
              <a:buSzPts val="1800"/>
              <a:buNone/>
            </a:pPr>
            <a:r>
              <a:rPr lang="en-GB"/>
              <a:t>This is a really clean way to present variables, but there are alternative approaches that you might find helpful in some situations. </a:t>
            </a:r>
            <a:endParaRPr/>
          </a:p>
        </p:txBody>
      </p:sp>
      <p:sp>
        <p:nvSpPr>
          <p:cNvPr id="418" name="Google Shape;418;p49"/>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Printing variables within string</a:t>
            </a:r>
            <a:endParaRPr/>
          </a:p>
        </p:txBody>
      </p:sp>
      <p:sp>
        <p:nvSpPr>
          <p:cNvPr id="419" name="Google Shape;419;p49"/>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20" name="Google Shape;420;p49"/>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"Python"</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print(f"Name: {name} Score: {score}")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24" name="Shape 424"/>
        <p:cNvGrpSpPr/>
        <p:nvPr/>
      </p:nvGrpSpPr>
      <p:grpSpPr>
        <a:xfrm>
          <a:off x="0" y="0"/>
          <a:ext cx="0" cy="0"/>
          <a:chOff x="0" y="0"/>
          <a:chExt cx="0" cy="0"/>
        </a:xfrm>
      </p:grpSpPr>
      <p:sp>
        <p:nvSpPr>
          <p:cNvPr id="425" name="Google Shape;425;p50"/>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One approach is to use commas to separate the variables and the string. </a:t>
            </a:r>
            <a:endParaRPr/>
          </a:p>
        </p:txBody>
      </p:sp>
      <p:sp>
        <p:nvSpPr>
          <p:cNvPr id="426" name="Google Shape;426;p5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Printing variables within string</a:t>
            </a:r>
            <a:endParaRPr/>
          </a:p>
        </p:txBody>
      </p:sp>
      <p:sp>
        <p:nvSpPr>
          <p:cNvPr id="427" name="Google Shape;427;p5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28" name="Google Shape;428;p50"/>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"Python"</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print("Name:", name, "Score:", score)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32" name="Shape 432"/>
        <p:cNvGrpSpPr/>
        <p:nvPr/>
      </p:nvGrpSpPr>
      <p:grpSpPr>
        <a:xfrm>
          <a:off x="0" y="0"/>
          <a:ext cx="0" cy="0"/>
          <a:chOff x="0" y="0"/>
          <a:chExt cx="0" cy="0"/>
        </a:xfrm>
      </p:grpSpPr>
      <p:sp>
        <p:nvSpPr>
          <p:cNvPr id="433" name="Google Shape;433;p51"/>
          <p:cNvSpPr txBox="1"/>
          <p:nvPr>
            <p:ph idx="1" type="body"/>
          </p:nvPr>
        </p:nvSpPr>
        <p:spPr>
          <a:xfrm>
            <a:off x="310900" y="1170125"/>
            <a:ext cx="35649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You can also concatenate the string using a </a:t>
            </a:r>
            <a:r>
              <a:rPr lang="en-GB">
                <a:latin typeface="Roboto Mono"/>
                <a:ea typeface="Roboto Mono"/>
                <a:cs typeface="Roboto Mono"/>
                <a:sym typeface="Roboto Mono"/>
              </a:rPr>
              <a:t>+</a:t>
            </a:r>
            <a:r>
              <a:rPr lang="en-GB"/>
              <a:t> sign. </a:t>
            </a:r>
            <a:endParaRPr/>
          </a:p>
          <a:p>
            <a:pPr indent="0" lvl="0" marL="0" rtl="0" algn="l">
              <a:lnSpc>
                <a:spcPct val="115000"/>
              </a:lnSpc>
              <a:spcBef>
                <a:spcPts val="1600"/>
              </a:spcBef>
              <a:spcAft>
                <a:spcPts val="1600"/>
              </a:spcAft>
              <a:buSzPts val="1800"/>
              <a:buNone/>
            </a:pPr>
            <a:r>
              <a:rPr lang="en-GB"/>
              <a:t>This requires an extra step if any of your variables are not of the string data type. </a:t>
            </a:r>
            <a:endParaRPr/>
          </a:p>
        </p:txBody>
      </p:sp>
      <p:sp>
        <p:nvSpPr>
          <p:cNvPr id="434" name="Google Shape;434;p51"/>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Printing variables within string</a:t>
            </a:r>
            <a:endParaRPr/>
          </a:p>
        </p:txBody>
      </p:sp>
      <p:sp>
        <p:nvSpPr>
          <p:cNvPr id="435" name="Google Shape;435;p51"/>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36" name="Google Shape;436;p51"/>
          <p:cNvGraphicFramePr/>
          <p:nvPr/>
        </p:nvGraphicFramePr>
        <p:xfrm>
          <a:off x="4103163" y="1170100"/>
          <a:ext cx="3000000" cy="3000000"/>
        </p:xfrm>
        <a:graphic>
          <a:graphicData uri="http://schemas.openxmlformats.org/drawingml/2006/table">
            <a:tbl>
              <a:tblPr>
                <a:noFill/>
                <a:tableStyleId>{05327805-B1FD-4F41-8692-9DCC6D1B0084}</a:tableStyleId>
              </a:tblPr>
              <a:tblGrid>
                <a:gridCol w="304225"/>
                <a:gridCol w="4425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name = "Python"</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score =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print("Name: " + name + "Score: " + str(score))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37" name="Google Shape;437;p51"/>
          <p:cNvSpPr/>
          <p:nvPr/>
        </p:nvSpPr>
        <p:spPr>
          <a:xfrm>
            <a:off x="7732900" y="1581500"/>
            <a:ext cx="9339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41" name="Shape 441"/>
        <p:cNvGrpSpPr/>
        <p:nvPr/>
      </p:nvGrpSpPr>
      <p:grpSpPr>
        <a:xfrm>
          <a:off x="0" y="0"/>
          <a:ext cx="0" cy="0"/>
          <a:chOff x="0" y="0"/>
          <a:chExt cx="0" cy="0"/>
        </a:xfrm>
      </p:grpSpPr>
      <p:sp>
        <p:nvSpPr>
          <p:cNvPr id="442" name="Google Shape;442;p52"/>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This program is designed to iterate through the list from the fourth item to the final item. </a:t>
            </a:r>
            <a:endParaRPr/>
          </a:p>
          <a:p>
            <a:pPr indent="0" lvl="0" marL="0" rtl="0" algn="l">
              <a:lnSpc>
                <a:spcPct val="115000"/>
              </a:lnSpc>
              <a:spcBef>
                <a:spcPts val="1600"/>
              </a:spcBef>
              <a:spcAft>
                <a:spcPts val="1600"/>
              </a:spcAft>
              <a:buSzPts val="1800"/>
              <a:buNone/>
            </a:pPr>
            <a:r>
              <a:rPr lang="en-GB"/>
              <a:t>A separate variable has been used to hold the length of the list. </a:t>
            </a:r>
            <a:endParaRPr/>
          </a:p>
        </p:txBody>
      </p:sp>
      <p:sp>
        <p:nvSpPr>
          <p:cNvPr id="443" name="Google Shape;443;p52"/>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Assigning vs direct calls</a:t>
            </a:r>
            <a:endParaRPr/>
          </a:p>
        </p:txBody>
      </p:sp>
      <p:sp>
        <p:nvSpPr>
          <p:cNvPr id="444" name="Google Shape;444;p52"/>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45" name="Google Shape;445;p52"/>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5</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 4, 5, 2, 3, 4, 5,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numbers_length = len(numbers)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for x in range(3, numbers_length):</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    print(numbers[x])</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46" name="Google Shape;446;p52"/>
          <p:cNvSpPr/>
          <p:nvPr/>
        </p:nvSpPr>
        <p:spPr>
          <a:xfrm>
            <a:off x="5093975" y="1397550"/>
            <a:ext cx="26958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2"/>
          <p:cNvSpPr/>
          <p:nvPr/>
        </p:nvSpPr>
        <p:spPr>
          <a:xfrm>
            <a:off x="6725050" y="1762200"/>
            <a:ext cx="13404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51" name="Shape 451"/>
        <p:cNvGrpSpPr/>
        <p:nvPr/>
      </p:nvGrpSpPr>
      <p:grpSpPr>
        <a:xfrm>
          <a:off x="0" y="0"/>
          <a:ext cx="0" cy="0"/>
          <a:chOff x="0" y="0"/>
          <a:chExt cx="0" cy="0"/>
        </a:xfrm>
      </p:grpSpPr>
      <p:sp>
        <p:nvSpPr>
          <p:cNvPr id="452" name="Google Shape;452;p5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t>Again, this approach steps through the process for you making it easier to understand what the code is doing. </a:t>
            </a:r>
            <a:endParaRPr/>
          </a:p>
        </p:txBody>
      </p:sp>
      <p:sp>
        <p:nvSpPr>
          <p:cNvPr id="453" name="Google Shape;453;p5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Assigning vs direct calls</a:t>
            </a:r>
            <a:endParaRPr/>
          </a:p>
        </p:txBody>
      </p:sp>
      <p:sp>
        <p:nvSpPr>
          <p:cNvPr id="454" name="Google Shape;454;p5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55" name="Google Shape;455;p53"/>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5</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 4, 5, 2, 3, 4, 5,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numbers_length = len(numbers)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for x in range(3, numbers_length):</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    print(numbers[x])</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56" name="Google Shape;456;p53"/>
          <p:cNvSpPr/>
          <p:nvPr/>
        </p:nvSpPr>
        <p:spPr>
          <a:xfrm>
            <a:off x="6643375" y="1397550"/>
            <a:ext cx="11463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60" name="Shape 460"/>
        <p:cNvGrpSpPr/>
        <p:nvPr/>
      </p:nvGrpSpPr>
      <p:grpSpPr>
        <a:xfrm>
          <a:off x="0" y="0"/>
          <a:ext cx="0" cy="0"/>
          <a:chOff x="0" y="0"/>
          <a:chExt cx="0" cy="0"/>
        </a:xfrm>
      </p:grpSpPr>
      <p:sp>
        <p:nvSpPr>
          <p:cNvPr id="461" name="Google Shape;461;p54"/>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Here is an alternative approach. </a:t>
            </a:r>
            <a:endParaRPr/>
          </a:p>
          <a:p>
            <a:pPr indent="0" lvl="0" marL="0" rtl="0" algn="l">
              <a:lnSpc>
                <a:spcPct val="115000"/>
              </a:lnSpc>
              <a:spcBef>
                <a:spcPts val="1600"/>
              </a:spcBef>
              <a:spcAft>
                <a:spcPts val="0"/>
              </a:spcAft>
              <a:buSzPts val="1800"/>
              <a:buNone/>
            </a:pPr>
            <a:r>
              <a:rPr lang="en-GB"/>
              <a:t>There is no need to have a separate variable because </a:t>
            </a:r>
            <a:r>
              <a:rPr lang="en-GB">
                <a:latin typeface="Roboto Mono"/>
                <a:ea typeface="Roboto Mono"/>
                <a:cs typeface="Roboto Mono"/>
                <a:sym typeface="Roboto Mono"/>
              </a:rPr>
              <a:t>len()</a:t>
            </a:r>
            <a:r>
              <a:rPr lang="en-GB"/>
              <a:t> can be called directly inside the parameters. </a:t>
            </a:r>
            <a:endParaRPr/>
          </a:p>
          <a:p>
            <a:pPr indent="0" lvl="0" marL="0" rtl="0" algn="l">
              <a:lnSpc>
                <a:spcPct val="115000"/>
              </a:lnSpc>
              <a:spcBef>
                <a:spcPts val="1600"/>
              </a:spcBef>
              <a:spcAft>
                <a:spcPts val="1600"/>
              </a:spcAft>
              <a:buSzPts val="1800"/>
              <a:buNone/>
            </a:pPr>
            <a:r>
              <a:t/>
            </a:r>
            <a:endParaRPr/>
          </a:p>
        </p:txBody>
      </p:sp>
      <p:sp>
        <p:nvSpPr>
          <p:cNvPr id="462" name="Google Shape;462;p54"/>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Assigning vs direct calls</a:t>
            </a:r>
            <a:endParaRPr/>
          </a:p>
        </p:txBody>
      </p:sp>
      <p:sp>
        <p:nvSpPr>
          <p:cNvPr id="463" name="Google Shape;463;p54"/>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64" name="Google Shape;464;p54"/>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5</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 4, 5, 2, 3, 4, 5,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for x in range(3, len(numbers)):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    print(numbers[x])</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465" name="Google Shape;465;p54"/>
          <p:cNvSpPr/>
          <p:nvPr/>
        </p:nvSpPr>
        <p:spPr>
          <a:xfrm>
            <a:off x="6728275" y="1578338"/>
            <a:ext cx="1146300" cy="215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69" name="Shape 469"/>
        <p:cNvGrpSpPr/>
        <p:nvPr/>
      </p:nvGrpSpPr>
      <p:grpSpPr>
        <a:xfrm>
          <a:off x="0" y="0"/>
          <a:ext cx="0" cy="0"/>
          <a:chOff x="0" y="0"/>
          <a:chExt cx="0" cy="0"/>
        </a:xfrm>
      </p:grpSpPr>
      <p:sp>
        <p:nvSpPr>
          <p:cNvPr id="470" name="Google Shape;470;p55"/>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By experimenting, you will find that you can use direct calls in many different contexts. </a:t>
            </a:r>
            <a:endParaRPr/>
          </a:p>
          <a:p>
            <a:pPr indent="0" lvl="0" marL="0" rtl="0" algn="l">
              <a:lnSpc>
                <a:spcPct val="115000"/>
              </a:lnSpc>
              <a:spcBef>
                <a:spcPts val="1600"/>
              </a:spcBef>
              <a:spcAft>
                <a:spcPts val="0"/>
              </a:spcAft>
              <a:buSzPts val="1800"/>
              <a:buNone/>
            </a:pPr>
            <a:r>
              <a:rPr lang="en-GB"/>
              <a:t>Sometimes that extra variable really isn’t necessary. </a:t>
            </a:r>
            <a:endParaRPr/>
          </a:p>
          <a:p>
            <a:pPr indent="0" lvl="0" marL="0" rtl="0" algn="l">
              <a:lnSpc>
                <a:spcPct val="115000"/>
              </a:lnSpc>
              <a:spcBef>
                <a:spcPts val="1600"/>
              </a:spcBef>
              <a:spcAft>
                <a:spcPts val="1600"/>
              </a:spcAft>
              <a:buSzPts val="1800"/>
              <a:buNone/>
            </a:pPr>
            <a:r>
              <a:t/>
            </a:r>
            <a:endParaRPr/>
          </a:p>
        </p:txBody>
      </p:sp>
      <p:sp>
        <p:nvSpPr>
          <p:cNvPr id="471" name="Google Shape;471;p5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Assigning vs direct calls</a:t>
            </a:r>
            <a:endParaRPr/>
          </a:p>
        </p:txBody>
      </p:sp>
      <p:sp>
        <p:nvSpPr>
          <p:cNvPr id="472" name="Google Shape;472;p5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graphicFrame>
        <p:nvGraphicFramePr>
          <p:cNvPr id="473" name="Google Shape;473;p55"/>
          <p:cNvGraphicFramePr/>
          <p:nvPr/>
        </p:nvGraphicFramePr>
        <p:xfrm>
          <a:off x="4736388" y="1170100"/>
          <a:ext cx="3000000" cy="3000000"/>
        </p:xfrm>
        <a:graphic>
          <a:graphicData uri="http://schemas.openxmlformats.org/drawingml/2006/table">
            <a:tbl>
              <a:tblPr>
                <a:noFill/>
                <a:tableStyleId>{05327805-B1FD-4F41-8692-9DCC6D1B0084}</a:tableStyleId>
              </a:tblPr>
              <a:tblGrid>
                <a:gridCol w="327000"/>
                <a:gridCol w="3769925"/>
              </a:tblGrid>
              <a:tr h="4601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5</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 4, 5, 2, 3, 4, 5, 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for x in range(3, len(numbers)):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    print(numbers[x])</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77" name="Shape 477"/>
        <p:cNvGrpSpPr/>
        <p:nvPr/>
      </p:nvGrpSpPr>
      <p:grpSpPr>
        <a:xfrm>
          <a:off x="0" y="0"/>
          <a:ext cx="0" cy="0"/>
          <a:chOff x="0" y="0"/>
          <a:chExt cx="0" cy="0"/>
        </a:xfrm>
      </p:grpSpPr>
      <p:sp>
        <p:nvSpPr>
          <p:cNvPr id="478" name="Google Shape;478;p56"/>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Use the </a:t>
            </a:r>
            <a:r>
              <a:rPr b="1" lang="en-GB"/>
              <a:t>worksheet</a:t>
            </a:r>
            <a:r>
              <a:rPr lang="en-GB"/>
              <a:t> to explore alternative approaches to programming. </a:t>
            </a:r>
            <a:endParaRPr/>
          </a:p>
          <a:p>
            <a:pPr indent="0" lvl="0" marL="0" rtl="0" algn="l">
              <a:lnSpc>
                <a:spcPct val="115000"/>
              </a:lnSpc>
              <a:spcBef>
                <a:spcPts val="1600"/>
              </a:spcBef>
              <a:spcAft>
                <a:spcPts val="0"/>
              </a:spcAft>
              <a:buSzPts val="1800"/>
              <a:buNone/>
            </a:pPr>
            <a:r>
              <a:rPr lang="en-GB"/>
              <a:t>You will also be required to fix any ‘bad habits’.</a:t>
            </a:r>
            <a:endParaRPr/>
          </a:p>
          <a:p>
            <a:pPr indent="0" lvl="0" marL="0" rtl="0" algn="l">
              <a:lnSpc>
                <a:spcPct val="115000"/>
              </a:lnSpc>
              <a:spcBef>
                <a:spcPts val="1600"/>
              </a:spcBef>
              <a:spcAft>
                <a:spcPts val="1600"/>
              </a:spcAft>
              <a:buSzPts val="1800"/>
              <a:buNone/>
            </a:pPr>
            <a:r>
              <a:t/>
            </a:r>
            <a:endParaRPr/>
          </a:p>
        </p:txBody>
      </p:sp>
      <p:sp>
        <p:nvSpPr>
          <p:cNvPr id="479" name="Google Shape;479;p56"/>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Explore alternatives</a:t>
            </a:r>
            <a:endParaRPr/>
          </a:p>
        </p:txBody>
      </p:sp>
      <p:sp>
        <p:nvSpPr>
          <p:cNvPr id="480" name="Google Shape;480;p5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2</a:t>
            </a:r>
            <a:endParaRPr/>
          </a:p>
        </p:txBody>
      </p:sp>
      <p:pic>
        <p:nvPicPr>
          <p:cNvPr id="481" name="Google Shape;481;p56"/>
          <p:cNvPicPr preferRelativeResize="0"/>
          <p:nvPr/>
        </p:nvPicPr>
        <p:blipFill rotWithShape="1">
          <a:blip r:embed="rId3">
            <a:alphaModFix/>
          </a:blip>
          <a:srcRect b="0" l="0" r="0" t="0"/>
          <a:stretch/>
        </p:blipFill>
        <p:spPr>
          <a:xfrm>
            <a:off x="5034850" y="1170100"/>
            <a:ext cx="3500000" cy="36590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85" name="Shape 485"/>
        <p:cNvGrpSpPr/>
        <p:nvPr/>
      </p:nvGrpSpPr>
      <p:grpSpPr>
        <a:xfrm>
          <a:off x="0" y="0"/>
          <a:ext cx="0" cy="0"/>
          <a:chOff x="0" y="0"/>
          <a:chExt cx="0" cy="0"/>
        </a:xfrm>
      </p:grpSpPr>
      <p:sp>
        <p:nvSpPr>
          <p:cNvPr id="486" name="Google Shape;486;p57"/>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Last lesson you learnt how to write to a CSV file. </a:t>
            </a:r>
            <a:endParaRPr/>
          </a:p>
          <a:p>
            <a:pPr indent="0" lvl="0" marL="0" rtl="0" algn="l">
              <a:lnSpc>
                <a:spcPct val="115000"/>
              </a:lnSpc>
              <a:spcBef>
                <a:spcPts val="1600"/>
              </a:spcBef>
              <a:spcAft>
                <a:spcPts val="1600"/>
              </a:spcAft>
              <a:buSzPts val="1800"/>
              <a:buNone/>
            </a:pPr>
            <a:r>
              <a:rPr lang="en-GB"/>
              <a:t>You will now see how to append to a CSV file and complete a programming challenge.  </a:t>
            </a:r>
            <a:endParaRPr/>
          </a:p>
        </p:txBody>
      </p:sp>
      <p:sp>
        <p:nvSpPr>
          <p:cNvPr id="487" name="Google Shape;487;p57"/>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Appending to a CSV file</a:t>
            </a:r>
            <a:endParaRPr/>
          </a:p>
        </p:txBody>
      </p:sp>
      <p:sp>
        <p:nvSpPr>
          <p:cNvPr id="488" name="Google Shape;488;p57"/>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9" name="Shape 89"/>
        <p:cNvGrpSpPr/>
        <p:nvPr/>
      </p:nvGrpSpPr>
      <p:grpSpPr>
        <a:xfrm>
          <a:off x="0" y="0"/>
          <a:ext cx="0" cy="0"/>
          <a:chOff x="0" y="0"/>
          <a:chExt cx="0" cy="0"/>
        </a:xfrm>
      </p:grpSpPr>
      <p:sp>
        <p:nvSpPr>
          <p:cNvPr id="90" name="Google Shape;90;p1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3"/>
                </a:solidFill>
              </a:rPr>
              <a:t>.</a:t>
            </a:r>
            <a:endParaRPr>
              <a:solidFill>
                <a:schemeClr val="accent3"/>
              </a:solidFill>
            </a:endParaRPr>
          </a:p>
          <a:p>
            <a:pPr indent="0" lvl="0" marL="0" rtl="0" algn="l">
              <a:lnSpc>
                <a:spcPct val="115000"/>
              </a:lnSpc>
              <a:spcBef>
                <a:spcPts val="1600"/>
              </a:spcBef>
              <a:spcAft>
                <a:spcPts val="1600"/>
              </a:spcAft>
              <a:buSzPts val="1800"/>
              <a:buNone/>
            </a:pPr>
            <a:r>
              <a:rPr lang="en-GB"/>
              <a:t>You want to make a variable that holds the score for a game, but you name it </a:t>
            </a:r>
            <a:r>
              <a:rPr lang="en-GB">
                <a:latin typeface="Roboto Mono"/>
                <a:ea typeface="Roboto Mono"/>
                <a:cs typeface="Roboto Mono"/>
                <a:sym typeface="Roboto Mono"/>
              </a:rPr>
              <a:t>bob</a:t>
            </a:r>
            <a:r>
              <a:rPr lang="en-GB"/>
              <a:t>. Will the program still work?</a:t>
            </a:r>
            <a:endParaRPr/>
          </a:p>
        </p:txBody>
      </p:sp>
      <p:sp>
        <p:nvSpPr>
          <p:cNvPr id="91" name="Google Shape;91;p1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92" name="Google Shape;92;p13"/>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monty == python:</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bob = bob + 2</a:t>
            </a:r>
            <a:endParaRPr>
              <a:solidFill>
                <a:srgbClr val="000000"/>
              </a:solidFill>
              <a:latin typeface="Roboto Mono"/>
              <a:ea typeface="Roboto Mono"/>
              <a:cs typeface="Roboto Mono"/>
              <a:sym typeface="Roboto Mono"/>
            </a:endParaRPr>
          </a:p>
        </p:txBody>
      </p:sp>
      <p:sp>
        <p:nvSpPr>
          <p:cNvPr id="93" name="Google Shape;93;p1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92" name="Shape 492"/>
        <p:cNvGrpSpPr/>
        <p:nvPr/>
      </p:nvGrpSpPr>
      <p:grpSpPr>
        <a:xfrm>
          <a:off x="0" y="0"/>
          <a:ext cx="0" cy="0"/>
          <a:chOff x="0" y="0"/>
          <a:chExt cx="0" cy="0"/>
        </a:xfrm>
      </p:grpSpPr>
      <p:sp>
        <p:nvSpPr>
          <p:cNvPr id="493" name="Google Shape;493;p58"/>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Appending to a CSV file</a:t>
            </a:r>
            <a:endParaRPr/>
          </a:p>
        </p:txBody>
      </p:sp>
      <p:sp>
        <p:nvSpPr>
          <p:cNvPr id="494" name="Google Shape;494;p58"/>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en-GB"/>
              <a:t>Appending</a:t>
            </a:r>
            <a:r>
              <a:rPr lang="en-GB"/>
              <a:t> to a CSV file is just like appending to a standard text file. </a:t>
            </a:r>
            <a:endParaRPr/>
          </a:p>
        </p:txBody>
      </p:sp>
      <p:sp>
        <p:nvSpPr>
          <p:cNvPr id="495" name="Google Shape;495;p58"/>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3</a:t>
            </a:r>
            <a:endParaRPr/>
          </a:p>
        </p:txBody>
      </p:sp>
      <p:graphicFrame>
        <p:nvGraphicFramePr>
          <p:cNvPr id="496" name="Google Shape;496;p58"/>
          <p:cNvGraphicFramePr/>
          <p:nvPr/>
        </p:nvGraphicFramePr>
        <p:xfrm>
          <a:off x="310900" y="1170100"/>
          <a:ext cx="3000000" cy="3000000"/>
        </p:xfrm>
        <a:graphic>
          <a:graphicData uri="http://schemas.openxmlformats.org/drawingml/2006/table">
            <a:tbl>
              <a:tblPr>
                <a:noFill/>
                <a:tableStyleId>{05327805-B1FD-4F41-8692-9DCC6D1B0084}</a:tableStyleId>
              </a:tblPr>
              <a:tblGrid>
                <a:gridCol w="327000"/>
                <a:gridCol w="3769925"/>
              </a:tblGrid>
              <a:tr h="88112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 = open("numbers.csv", "a")</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"3,4,5"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file.write(numbers)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file.close()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00" name="Shape 500"/>
        <p:cNvGrpSpPr/>
        <p:nvPr/>
      </p:nvGrpSpPr>
      <p:grpSpPr>
        <a:xfrm>
          <a:off x="0" y="0"/>
          <a:ext cx="0" cy="0"/>
          <a:chOff x="0" y="0"/>
          <a:chExt cx="0" cy="0"/>
        </a:xfrm>
      </p:grpSpPr>
      <p:sp>
        <p:nvSpPr>
          <p:cNvPr id="501" name="Google Shape;501;p59"/>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Appending to a CSV file</a:t>
            </a:r>
            <a:endParaRPr/>
          </a:p>
        </p:txBody>
      </p:sp>
      <p:sp>
        <p:nvSpPr>
          <p:cNvPr id="502" name="Google Shape;502;p59"/>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You just make sure that you use an </a:t>
            </a:r>
            <a:r>
              <a:rPr lang="en-GB">
                <a:latin typeface="Roboto Mono"/>
                <a:ea typeface="Roboto Mono"/>
                <a:cs typeface="Roboto Mono"/>
                <a:sym typeface="Roboto Mono"/>
              </a:rPr>
              <a:t>a</a:t>
            </a:r>
            <a:r>
              <a:rPr lang="en-GB"/>
              <a:t> instead of a </a:t>
            </a:r>
            <a:r>
              <a:rPr lang="en-GB">
                <a:latin typeface="Roboto Mono"/>
                <a:ea typeface="Roboto Mono"/>
                <a:cs typeface="Roboto Mono"/>
                <a:sym typeface="Roboto Mono"/>
              </a:rPr>
              <a:t>w</a:t>
            </a:r>
            <a:r>
              <a:rPr lang="en-GB"/>
              <a:t> for the mode. </a:t>
            </a:r>
            <a:endParaRPr/>
          </a:p>
          <a:p>
            <a:pPr indent="0" lvl="0" marL="0" rtl="0" algn="l">
              <a:lnSpc>
                <a:spcPct val="115000"/>
              </a:lnSpc>
              <a:spcBef>
                <a:spcPts val="1600"/>
              </a:spcBef>
              <a:spcAft>
                <a:spcPts val="0"/>
              </a:spcAft>
              <a:buSzPts val="1800"/>
              <a:buNone/>
            </a:pPr>
            <a:r>
              <a:rPr lang="en-GB">
                <a:solidFill>
                  <a:srgbClr val="FFFFFF"/>
                </a:solidFill>
                <a:highlight>
                  <a:schemeClr val="dk1"/>
                </a:highlight>
              </a:rPr>
              <a:t> Question </a:t>
            </a:r>
            <a:r>
              <a:rPr lang="en-GB">
                <a:solidFill>
                  <a:schemeClr val="accent3"/>
                </a:solidFill>
              </a:rPr>
              <a:t>.</a:t>
            </a:r>
            <a:endParaRPr>
              <a:solidFill>
                <a:schemeClr val="accent3"/>
              </a:solidFill>
            </a:endParaRPr>
          </a:p>
          <a:p>
            <a:pPr indent="0" lvl="0" marL="0" rtl="0" algn="l">
              <a:lnSpc>
                <a:spcPct val="115000"/>
              </a:lnSpc>
              <a:spcBef>
                <a:spcPts val="1600"/>
              </a:spcBef>
              <a:spcAft>
                <a:spcPts val="1600"/>
              </a:spcAft>
              <a:buSzPts val="1800"/>
              <a:buNone/>
            </a:pPr>
            <a:r>
              <a:rPr lang="en-GB"/>
              <a:t>Why is it important to open a file in the correct mode?</a:t>
            </a:r>
            <a:endParaRPr/>
          </a:p>
        </p:txBody>
      </p:sp>
      <p:sp>
        <p:nvSpPr>
          <p:cNvPr id="503" name="Google Shape;503;p59"/>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3</a:t>
            </a:r>
            <a:endParaRPr/>
          </a:p>
        </p:txBody>
      </p:sp>
      <p:graphicFrame>
        <p:nvGraphicFramePr>
          <p:cNvPr id="504" name="Google Shape;504;p59"/>
          <p:cNvGraphicFramePr/>
          <p:nvPr/>
        </p:nvGraphicFramePr>
        <p:xfrm>
          <a:off x="310900" y="1170100"/>
          <a:ext cx="3000000" cy="3000000"/>
        </p:xfrm>
        <a:graphic>
          <a:graphicData uri="http://schemas.openxmlformats.org/drawingml/2006/table">
            <a:tbl>
              <a:tblPr>
                <a:noFill/>
                <a:tableStyleId>{05327805-B1FD-4F41-8692-9DCC6D1B0084}</a:tableStyleId>
              </a:tblPr>
              <a:tblGrid>
                <a:gridCol w="327000"/>
                <a:gridCol w="3769925"/>
              </a:tblGrid>
              <a:tr h="88112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 = open("numbers.csv", "a")</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"3,4,5"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file.write(numbers)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file.close()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
        <p:nvSpPr>
          <p:cNvPr id="505" name="Google Shape;505;p59"/>
          <p:cNvSpPr/>
          <p:nvPr/>
        </p:nvSpPr>
        <p:spPr>
          <a:xfrm>
            <a:off x="3155425" y="1223975"/>
            <a:ext cx="311400" cy="212400"/>
          </a:xfrm>
          <a:prstGeom prst="roundRect">
            <a:avLst>
              <a:gd fmla="val 16667" name="adj"/>
            </a:avLst>
          </a:prstGeom>
          <a:solidFill>
            <a:srgbClr val="5B5BA5">
              <a:alpha val="25882"/>
            </a:srgbClr>
          </a:solidFill>
          <a:ln cap="flat" cmpd="sng" w="9525">
            <a:solidFill>
              <a:srgbClr val="E9E9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09" name="Shape 509"/>
        <p:cNvGrpSpPr/>
        <p:nvPr/>
      </p:nvGrpSpPr>
      <p:grpSpPr>
        <a:xfrm>
          <a:off x="0" y="0"/>
          <a:ext cx="0" cy="0"/>
          <a:chOff x="0" y="0"/>
          <a:chExt cx="0" cy="0"/>
        </a:xfrm>
      </p:grpSpPr>
      <p:sp>
        <p:nvSpPr>
          <p:cNvPr id="510" name="Google Shape;510;p60"/>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Appending to a CSV file</a:t>
            </a:r>
            <a:endParaRPr/>
          </a:p>
        </p:txBody>
      </p:sp>
      <p:sp>
        <p:nvSpPr>
          <p:cNvPr id="511" name="Google Shape;511;p60"/>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Answer </a:t>
            </a:r>
            <a:r>
              <a:rPr lang="en-GB">
                <a:solidFill>
                  <a:schemeClr val="accent3"/>
                </a:solidFill>
              </a:rPr>
              <a:t>.</a:t>
            </a:r>
            <a:endParaRPr>
              <a:solidFill>
                <a:schemeClr val="accent3"/>
              </a:solidFill>
            </a:endParaRPr>
          </a:p>
          <a:p>
            <a:pPr indent="0" lvl="0" marL="0" rtl="0" algn="l">
              <a:lnSpc>
                <a:spcPct val="115000"/>
              </a:lnSpc>
              <a:spcBef>
                <a:spcPts val="1600"/>
              </a:spcBef>
              <a:spcAft>
                <a:spcPts val="1600"/>
              </a:spcAft>
              <a:buSzPts val="1800"/>
              <a:buNone/>
            </a:pPr>
            <a:r>
              <a:rPr lang="en-GB"/>
              <a:t>Opening the file in write mode will delete any existing file and replace it with a blank one. </a:t>
            </a:r>
            <a:endParaRPr/>
          </a:p>
        </p:txBody>
      </p:sp>
      <p:sp>
        <p:nvSpPr>
          <p:cNvPr id="512" name="Google Shape;512;p60"/>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3</a:t>
            </a:r>
            <a:endParaRPr/>
          </a:p>
        </p:txBody>
      </p:sp>
      <p:graphicFrame>
        <p:nvGraphicFramePr>
          <p:cNvPr id="513" name="Google Shape;513;p60"/>
          <p:cNvGraphicFramePr/>
          <p:nvPr/>
        </p:nvGraphicFramePr>
        <p:xfrm>
          <a:off x="310900" y="1170100"/>
          <a:ext cx="3000000" cy="3000000"/>
        </p:xfrm>
        <a:graphic>
          <a:graphicData uri="http://schemas.openxmlformats.org/drawingml/2006/table">
            <a:tbl>
              <a:tblPr>
                <a:noFill/>
                <a:tableStyleId>{05327805-B1FD-4F41-8692-9DCC6D1B0084}</a:tableStyleId>
              </a:tblPr>
              <a:tblGrid>
                <a:gridCol w="327000"/>
                <a:gridCol w="3769925"/>
              </a:tblGrid>
              <a:tr h="88112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1</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2</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3</a:t>
                      </a:r>
                      <a:endParaRPr sz="1200" u="none" cap="none" strike="noStrike">
                        <a:solidFill>
                          <a:srgbClr val="666666"/>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solidFill>
                            <a:srgbClr val="666666"/>
                          </a:solidFill>
                          <a:latin typeface="Roboto Mono"/>
                          <a:ea typeface="Roboto Mono"/>
                          <a:cs typeface="Roboto Mono"/>
                          <a:sym typeface="Roboto Mono"/>
                        </a:rPr>
                        <a:t>4</a:t>
                      </a:r>
                      <a:endParaRPr sz="1200" u="none" cap="none" strike="noStrike">
                        <a:solidFill>
                          <a:srgbClr val="666666"/>
                        </a:solidFill>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 = open("numbers.csv", "a")</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numbers = "3,4,5"</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file.write(numbers)</a:t>
                      </a:r>
                      <a:endParaRPr sz="1200" u="none" cap="none" strike="noStrike">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Roboto Mono"/>
                          <a:ea typeface="Roboto Mono"/>
                          <a:cs typeface="Roboto Mono"/>
                          <a:sym typeface="Roboto Mono"/>
                        </a:rPr>
                        <a:t>file.close()</a:t>
                      </a:r>
                      <a:endParaRPr sz="1200" u="none" cap="none" strike="noStrike">
                        <a:latin typeface="Roboto Mono"/>
                        <a:ea typeface="Roboto Mono"/>
                        <a:cs typeface="Roboto Mono"/>
                        <a:sym typeface="Roboto Mono"/>
                      </a:endParaRPr>
                    </a:p>
                  </a:txBody>
                  <a:tcPr marT="63500" marB="63500" marR="63500" marL="6350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17" name="Shape 517"/>
        <p:cNvGrpSpPr/>
        <p:nvPr/>
      </p:nvGrpSpPr>
      <p:grpSpPr>
        <a:xfrm>
          <a:off x="0" y="0"/>
          <a:ext cx="0" cy="0"/>
          <a:chOff x="0" y="0"/>
          <a:chExt cx="0" cy="0"/>
        </a:xfrm>
      </p:grpSpPr>
      <p:sp>
        <p:nvSpPr>
          <p:cNvPr id="518" name="Google Shape;518;p61"/>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Use the </a:t>
            </a:r>
            <a:r>
              <a:rPr b="1" lang="en-GB"/>
              <a:t>worksheet</a:t>
            </a:r>
            <a:r>
              <a:rPr lang="en-GB"/>
              <a:t> to append to a CSV file.</a:t>
            </a:r>
            <a:endParaRPr/>
          </a:p>
          <a:p>
            <a:pPr indent="0" lvl="0" marL="0" rtl="0" algn="l">
              <a:lnSpc>
                <a:spcPct val="115000"/>
              </a:lnSpc>
              <a:spcBef>
                <a:spcPts val="1600"/>
              </a:spcBef>
              <a:spcAft>
                <a:spcPts val="0"/>
              </a:spcAft>
              <a:buSzPts val="1800"/>
              <a:buNone/>
            </a:pPr>
            <a:r>
              <a:rPr lang="en-GB"/>
              <a:t>Use any </a:t>
            </a:r>
            <a:r>
              <a:rPr b="1" lang="en-GB"/>
              <a:t>alternative approaches</a:t>
            </a:r>
            <a:r>
              <a:rPr lang="en-GB"/>
              <a:t> that you have learnt today in your solution.</a:t>
            </a:r>
            <a:endParaRPr/>
          </a:p>
          <a:p>
            <a:pPr indent="0" lvl="0" marL="457200" rtl="0" algn="l">
              <a:lnSpc>
                <a:spcPct val="115000"/>
              </a:lnSpc>
              <a:spcBef>
                <a:spcPts val="1600"/>
              </a:spcBef>
              <a:spcAft>
                <a:spcPts val="1600"/>
              </a:spcAft>
              <a:buSzPts val="1800"/>
              <a:buNone/>
            </a:pPr>
            <a:r>
              <a:rPr lang="en-GB"/>
              <a:t>Remember to </a:t>
            </a:r>
            <a:r>
              <a:rPr b="1" lang="en-GB"/>
              <a:t>comment </a:t>
            </a:r>
            <a:r>
              <a:rPr lang="en-GB"/>
              <a:t>your code! </a:t>
            </a:r>
            <a:endParaRPr/>
          </a:p>
        </p:txBody>
      </p:sp>
      <p:sp>
        <p:nvSpPr>
          <p:cNvPr id="519" name="Google Shape;519;p61"/>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Appending to a CSV file</a:t>
            </a:r>
            <a:endParaRPr/>
          </a:p>
        </p:txBody>
      </p:sp>
      <p:sp>
        <p:nvSpPr>
          <p:cNvPr id="520" name="Google Shape;520;p61"/>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3</a:t>
            </a:r>
            <a:endParaRPr/>
          </a:p>
        </p:txBody>
      </p:sp>
      <p:pic>
        <p:nvPicPr>
          <p:cNvPr id="521" name="Google Shape;521;p61"/>
          <p:cNvPicPr preferRelativeResize="0"/>
          <p:nvPr/>
        </p:nvPicPr>
        <p:blipFill rotWithShape="1">
          <a:blip r:embed="rId3">
            <a:alphaModFix/>
          </a:blip>
          <a:srcRect b="0" l="0" r="0" t="0"/>
          <a:stretch/>
        </p:blipFill>
        <p:spPr>
          <a:xfrm>
            <a:off x="5140526" y="1170125"/>
            <a:ext cx="3288639" cy="3659100"/>
          </a:xfrm>
          <a:prstGeom prst="rect">
            <a:avLst/>
          </a:prstGeom>
          <a:noFill/>
          <a:ln>
            <a:noFill/>
          </a:ln>
        </p:spPr>
      </p:pic>
      <p:pic>
        <p:nvPicPr>
          <p:cNvPr id="522" name="Google Shape;522;p61"/>
          <p:cNvPicPr preferRelativeResize="0"/>
          <p:nvPr/>
        </p:nvPicPr>
        <p:blipFill rotWithShape="1">
          <a:blip r:embed="rId4">
            <a:alphaModFix/>
          </a:blip>
          <a:srcRect b="0" l="0" r="0" t="0"/>
          <a:stretch/>
        </p:blipFill>
        <p:spPr>
          <a:xfrm>
            <a:off x="364650" y="3267663"/>
            <a:ext cx="428625" cy="428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2"/>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Write a letter to yourself in the past on your first day of this unit. </a:t>
            </a:r>
            <a:endParaRPr/>
          </a:p>
          <a:p>
            <a:pPr indent="-342900" lvl="0" marL="457200" rtl="0" algn="l">
              <a:lnSpc>
                <a:spcPct val="115000"/>
              </a:lnSpc>
              <a:spcBef>
                <a:spcPts val="1600"/>
              </a:spcBef>
              <a:spcAft>
                <a:spcPts val="0"/>
              </a:spcAft>
              <a:buSzPts val="1800"/>
              <a:buChar char="●"/>
            </a:pPr>
            <a:r>
              <a:rPr lang="en-GB"/>
              <a:t>What advice or encouragement would you give yourself?</a:t>
            </a:r>
            <a:endParaRPr/>
          </a:p>
          <a:p>
            <a:pPr indent="-342900" lvl="0" marL="457200" rtl="0" algn="l">
              <a:lnSpc>
                <a:spcPct val="115000"/>
              </a:lnSpc>
              <a:spcBef>
                <a:spcPts val="0"/>
              </a:spcBef>
              <a:spcAft>
                <a:spcPts val="0"/>
              </a:spcAft>
              <a:buSzPts val="1800"/>
              <a:buChar char="●"/>
            </a:pPr>
            <a:r>
              <a:rPr lang="en-GB"/>
              <a:t>What is your top tip for getting the best out of this unit?</a:t>
            </a:r>
            <a:endParaRPr/>
          </a:p>
        </p:txBody>
      </p:sp>
      <p:sp>
        <p:nvSpPr>
          <p:cNvPr id="528" name="Google Shape;528;p62"/>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Write a letter</a:t>
            </a:r>
            <a:endParaRPr/>
          </a:p>
        </p:txBody>
      </p:sp>
      <p:sp>
        <p:nvSpPr>
          <p:cNvPr id="529" name="Google Shape;529;p62"/>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Wrap</a:t>
            </a:r>
            <a:endParaRPr/>
          </a:p>
        </p:txBody>
      </p:sp>
      <p:pic>
        <p:nvPicPr>
          <p:cNvPr id="530" name="Google Shape;530;p62"/>
          <p:cNvPicPr preferRelativeResize="0"/>
          <p:nvPr/>
        </p:nvPicPr>
        <p:blipFill rotWithShape="1">
          <a:blip r:embed="rId3">
            <a:alphaModFix/>
          </a:blip>
          <a:srcRect b="0" l="0" r="0" t="0"/>
          <a:stretch/>
        </p:blipFill>
        <p:spPr>
          <a:xfrm>
            <a:off x="4736600" y="1170100"/>
            <a:ext cx="4096500" cy="298275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In this lesson, you…</a:t>
            </a:r>
            <a:endParaRPr b="1"/>
          </a:p>
          <a:p>
            <a:pPr indent="0" lvl="0" marL="0" rtl="0" algn="l">
              <a:lnSpc>
                <a:spcPct val="115000"/>
              </a:lnSpc>
              <a:spcBef>
                <a:spcPts val="1600"/>
              </a:spcBef>
              <a:spcAft>
                <a:spcPts val="0"/>
              </a:spcAft>
              <a:buSzPts val="1800"/>
              <a:buNone/>
            </a:pPr>
            <a:r>
              <a:rPr lang="en-GB"/>
              <a:t>Learnt how to adopt good habits when programming</a:t>
            </a:r>
            <a:endParaRPr/>
          </a:p>
          <a:p>
            <a:pPr indent="0" lvl="0" marL="0" rtl="0" algn="l">
              <a:lnSpc>
                <a:spcPct val="115000"/>
              </a:lnSpc>
              <a:spcBef>
                <a:spcPts val="1600"/>
              </a:spcBef>
              <a:spcAft>
                <a:spcPts val="0"/>
              </a:spcAft>
              <a:buSzPts val="1800"/>
              <a:buNone/>
            </a:pPr>
            <a:r>
              <a:rPr lang="en-GB"/>
              <a:t>Learnt how to use alternative code for the same problem </a:t>
            </a:r>
            <a:endParaRPr/>
          </a:p>
          <a:p>
            <a:pPr indent="0" lvl="0" marL="0" rtl="0" algn="l">
              <a:lnSpc>
                <a:spcPct val="115000"/>
              </a:lnSpc>
              <a:spcBef>
                <a:spcPts val="1600"/>
              </a:spcBef>
              <a:spcAft>
                <a:spcPts val="0"/>
              </a:spcAft>
              <a:buSzPts val="1800"/>
              <a:buNone/>
            </a:pPr>
            <a:r>
              <a:rPr lang="en-GB"/>
              <a:t>Appended a CSV file with new data </a:t>
            </a:r>
            <a:endParaRPr/>
          </a:p>
          <a:p>
            <a:pPr indent="0" lvl="0" marL="0" rtl="0" algn="l">
              <a:lnSpc>
                <a:spcPct val="115000"/>
              </a:lnSpc>
              <a:spcBef>
                <a:spcPts val="1600"/>
              </a:spcBef>
              <a:spcAft>
                <a:spcPts val="1600"/>
              </a:spcAft>
              <a:buSzPts val="1800"/>
              <a:buNone/>
            </a:pPr>
            <a:r>
              <a:t/>
            </a:r>
            <a:endParaRPr/>
          </a:p>
        </p:txBody>
      </p:sp>
      <p:sp>
        <p:nvSpPr>
          <p:cNvPr id="536" name="Google Shape;536;p63"/>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Next lesson</a:t>
            </a:r>
            <a:endParaRPr/>
          </a:p>
        </p:txBody>
      </p:sp>
      <p:sp>
        <p:nvSpPr>
          <p:cNvPr id="537" name="Google Shape;537;p63"/>
          <p:cNvSpPr txBox="1"/>
          <p:nvPr>
            <p:ph idx="12" type="sldNum"/>
          </p:nvPr>
        </p:nvSpPr>
        <p:spPr>
          <a:xfrm>
            <a:off x="8832200" y="4829300"/>
            <a:ext cx="311700" cy="3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00"/>
              <a:buNone/>
            </a:pPr>
            <a:fld id="{00000000-1234-1234-1234-123412341234}" type="slidenum">
              <a:rPr lang="en-GB"/>
              <a:t>‹#›</a:t>
            </a:fld>
            <a:endParaRPr/>
          </a:p>
        </p:txBody>
      </p:sp>
      <p:sp>
        <p:nvSpPr>
          <p:cNvPr id="538" name="Google Shape;538;p63"/>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a:t>Next lesson, you will…</a:t>
            </a:r>
            <a:endParaRPr b="1"/>
          </a:p>
          <a:p>
            <a:pPr indent="0" lvl="0" marL="0" rtl="0" algn="l">
              <a:lnSpc>
                <a:spcPct val="115000"/>
              </a:lnSpc>
              <a:spcBef>
                <a:spcPts val="1600"/>
              </a:spcBef>
              <a:spcAft>
                <a:spcPts val="1600"/>
              </a:spcAft>
              <a:buSzPts val="1800"/>
              <a:buNone/>
            </a:pPr>
            <a:r>
              <a:rPr lang="en-GB"/>
              <a:t>Begin the final project where you will design and make a battle boats game </a:t>
            </a:r>
            <a:endParaRPr/>
          </a:p>
        </p:txBody>
      </p:sp>
      <p:sp>
        <p:nvSpPr>
          <p:cNvPr id="539" name="Google Shape;539;p63"/>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Summary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 name="Shape 97"/>
        <p:cNvGrpSpPr/>
        <p:nvPr/>
      </p:nvGrpSpPr>
      <p:grpSpPr>
        <a:xfrm>
          <a:off x="0" y="0"/>
          <a:ext cx="0" cy="0"/>
          <a:chOff x="0" y="0"/>
          <a:chExt cx="0" cy="0"/>
        </a:xfrm>
      </p:grpSpPr>
      <p:sp>
        <p:nvSpPr>
          <p:cNvPr id="98" name="Google Shape;98;p14"/>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3"/>
                </a:solidFill>
              </a:rPr>
              <a:t>.</a:t>
            </a:r>
            <a:endParaRPr>
              <a:solidFill>
                <a:schemeClr val="accent3"/>
              </a:solidFill>
            </a:endParaRPr>
          </a:p>
          <a:p>
            <a:pPr indent="0" lvl="0" marL="0" rtl="0" algn="l">
              <a:lnSpc>
                <a:spcPct val="115000"/>
              </a:lnSpc>
              <a:spcBef>
                <a:spcPts val="1600"/>
              </a:spcBef>
              <a:spcAft>
                <a:spcPts val="0"/>
              </a:spcAft>
              <a:buSzPts val="1800"/>
              <a:buNone/>
            </a:pPr>
            <a:r>
              <a:rPr lang="en-GB"/>
              <a:t>You want to make a variable that holds the score for a game, but you name it </a:t>
            </a:r>
            <a:r>
              <a:rPr lang="en-GB">
                <a:latin typeface="Roboto Mono"/>
                <a:ea typeface="Roboto Mono"/>
                <a:cs typeface="Roboto Mono"/>
                <a:sym typeface="Roboto Mono"/>
              </a:rPr>
              <a:t>bob</a:t>
            </a:r>
            <a:r>
              <a:rPr lang="en-GB"/>
              <a:t>. Will the program still work?</a:t>
            </a:r>
            <a:endParaRPr/>
          </a:p>
          <a:p>
            <a:pPr indent="0" lvl="0" marL="0" rtl="0" algn="l">
              <a:lnSpc>
                <a:spcPct val="115000"/>
              </a:lnSpc>
              <a:spcBef>
                <a:spcPts val="1600"/>
              </a:spcBef>
              <a:spcAft>
                <a:spcPts val="0"/>
              </a:spcAft>
              <a:buSzPts val="1800"/>
              <a:buNone/>
            </a:pPr>
            <a:r>
              <a:rPr lang="en-GB">
                <a:solidFill>
                  <a:srgbClr val="FFFFFF"/>
                </a:solidFill>
                <a:highlight>
                  <a:schemeClr val="dk1"/>
                </a:highlight>
              </a:rPr>
              <a:t> Answer </a:t>
            </a:r>
            <a:r>
              <a:rPr lang="en-GB">
                <a:solidFill>
                  <a:schemeClr val="accent3"/>
                </a:solidFill>
              </a:rPr>
              <a:t>.</a:t>
            </a:r>
            <a:endParaRPr>
              <a:solidFill>
                <a:schemeClr val="accent3"/>
              </a:solidFill>
            </a:endParaRPr>
          </a:p>
          <a:p>
            <a:pPr indent="0" lvl="0" marL="0" rtl="0" algn="l">
              <a:lnSpc>
                <a:spcPct val="115000"/>
              </a:lnSpc>
              <a:spcBef>
                <a:spcPts val="1600"/>
              </a:spcBef>
              <a:spcAft>
                <a:spcPts val="1600"/>
              </a:spcAft>
              <a:buSzPts val="1800"/>
              <a:buNone/>
            </a:pPr>
            <a:r>
              <a:rPr lang="en-GB"/>
              <a:t>Yes</a:t>
            </a:r>
            <a:endParaRPr>
              <a:solidFill>
                <a:schemeClr val="accent3"/>
              </a:solidFill>
            </a:endParaRPr>
          </a:p>
        </p:txBody>
      </p:sp>
      <p:sp>
        <p:nvSpPr>
          <p:cNvPr id="99" name="Google Shape;99;p14"/>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100" name="Google Shape;100;p14"/>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monty == python:</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bob = bob + 2</a:t>
            </a:r>
            <a:endParaRPr>
              <a:solidFill>
                <a:srgbClr val="000000"/>
              </a:solidFill>
              <a:latin typeface="Roboto Mono"/>
              <a:ea typeface="Roboto Mono"/>
              <a:cs typeface="Roboto Mono"/>
              <a:sym typeface="Roboto Mono"/>
            </a:endParaRPr>
          </a:p>
        </p:txBody>
      </p:sp>
      <p:sp>
        <p:nvSpPr>
          <p:cNvPr id="101" name="Google Shape;101;p14"/>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 name="Shape 105"/>
        <p:cNvGrpSpPr/>
        <p:nvPr/>
      </p:nvGrpSpPr>
      <p:grpSpPr>
        <a:xfrm>
          <a:off x="0" y="0"/>
          <a:ext cx="0" cy="0"/>
          <a:chOff x="0" y="0"/>
          <a:chExt cx="0" cy="0"/>
        </a:xfrm>
      </p:grpSpPr>
      <p:sp>
        <p:nvSpPr>
          <p:cNvPr id="106" name="Google Shape;106;p15"/>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3"/>
                </a:solidFill>
              </a:rPr>
              <a:t>.</a:t>
            </a:r>
            <a:endParaRPr>
              <a:solidFill>
                <a:schemeClr val="accent3"/>
              </a:solidFill>
            </a:endParaRPr>
          </a:p>
          <a:p>
            <a:pPr indent="0" lvl="0" marL="0" rtl="0" algn="l">
              <a:lnSpc>
                <a:spcPct val="115000"/>
              </a:lnSpc>
              <a:spcBef>
                <a:spcPts val="1600"/>
              </a:spcBef>
              <a:spcAft>
                <a:spcPts val="1600"/>
              </a:spcAft>
              <a:buSzPts val="1800"/>
              <a:buNone/>
            </a:pPr>
            <a:r>
              <a:rPr lang="en-GB"/>
              <a:t>Why is it not a good idea to name a variable that holds the score </a:t>
            </a:r>
            <a:r>
              <a:rPr lang="en-GB">
                <a:latin typeface="Roboto Mono"/>
                <a:ea typeface="Roboto Mono"/>
                <a:cs typeface="Roboto Mono"/>
                <a:sym typeface="Roboto Mono"/>
              </a:rPr>
              <a:t>bob</a:t>
            </a:r>
            <a:r>
              <a:rPr lang="en-GB"/>
              <a:t>?</a:t>
            </a:r>
            <a:endParaRPr>
              <a:solidFill>
                <a:schemeClr val="accent3"/>
              </a:solidFill>
            </a:endParaRPr>
          </a:p>
        </p:txBody>
      </p:sp>
      <p:sp>
        <p:nvSpPr>
          <p:cNvPr id="107" name="Google Shape;107;p15"/>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108" name="Google Shape;108;p15"/>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monty == python:</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bob = bob + 2</a:t>
            </a:r>
            <a:endParaRPr>
              <a:solidFill>
                <a:srgbClr val="000000"/>
              </a:solidFill>
              <a:latin typeface="Roboto Mono"/>
              <a:ea typeface="Roboto Mono"/>
              <a:cs typeface="Roboto Mono"/>
              <a:sym typeface="Roboto Mono"/>
            </a:endParaRPr>
          </a:p>
        </p:txBody>
      </p:sp>
      <p:sp>
        <p:nvSpPr>
          <p:cNvPr id="109" name="Google Shape;109;p15"/>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16"/>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FFFFFF"/>
                </a:solidFill>
                <a:highlight>
                  <a:schemeClr val="dk1"/>
                </a:highlight>
              </a:rPr>
              <a:t> Question </a:t>
            </a:r>
            <a:r>
              <a:rPr lang="en-GB">
                <a:solidFill>
                  <a:schemeClr val="accent3"/>
                </a:solidFill>
              </a:rPr>
              <a:t>.</a:t>
            </a:r>
            <a:endParaRPr>
              <a:solidFill>
                <a:schemeClr val="accent3"/>
              </a:solidFill>
            </a:endParaRPr>
          </a:p>
          <a:p>
            <a:pPr indent="0" lvl="0" marL="0" rtl="0" algn="l">
              <a:lnSpc>
                <a:spcPct val="115000"/>
              </a:lnSpc>
              <a:spcBef>
                <a:spcPts val="1600"/>
              </a:spcBef>
              <a:spcAft>
                <a:spcPts val="0"/>
              </a:spcAft>
              <a:buSzPts val="1800"/>
              <a:buNone/>
            </a:pPr>
            <a:r>
              <a:rPr lang="en-GB"/>
              <a:t>Why is it not a good idea to name a variable that holds the score </a:t>
            </a:r>
            <a:r>
              <a:rPr lang="en-GB">
                <a:latin typeface="Roboto Mono"/>
                <a:ea typeface="Roboto Mono"/>
                <a:cs typeface="Roboto Mono"/>
                <a:sym typeface="Roboto Mono"/>
              </a:rPr>
              <a:t>bob</a:t>
            </a:r>
            <a:r>
              <a:rPr lang="en-GB"/>
              <a:t>?</a:t>
            </a:r>
            <a:endParaRPr/>
          </a:p>
          <a:p>
            <a:pPr indent="0" lvl="0" marL="0" rtl="0" algn="l">
              <a:lnSpc>
                <a:spcPct val="115000"/>
              </a:lnSpc>
              <a:spcBef>
                <a:spcPts val="1600"/>
              </a:spcBef>
              <a:spcAft>
                <a:spcPts val="0"/>
              </a:spcAft>
              <a:buSzPts val="1800"/>
              <a:buNone/>
            </a:pPr>
            <a:r>
              <a:rPr lang="en-GB">
                <a:solidFill>
                  <a:srgbClr val="FFFFFF"/>
                </a:solidFill>
                <a:highlight>
                  <a:schemeClr val="dk1"/>
                </a:highlight>
              </a:rPr>
              <a:t> Answers </a:t>
            </a:r>
            <a:r>
              <a:rPr lang="en-GB">
                <a:solidFill>
                  <a:schemeClr val="accent3"/>
                </a:solidFill>
              </a:rPr>
              <a:t>.</a:t>
            </a:r>
            <a:endParaRPr>
              <a:solidFill>
                <a:schemeClr val="accent3"/>
              </a:solidFill>
            </a:endParaRPr>
          </a:p>
          <a:p>
            <a:pPr indent="-342900" lvl="0" marL="457200" rtl="0" algn="l">
              <a:lnSpc>
                <a:spcPct val="115000"/>
              </a:lnSpc>
              <a:spcBef>
                <a:spcPts val="1600"/>
              </a:spcBef>
              <a:spcAft>
                <a:spcPts val="0"/>
              </a:spcAft>
              <a:buSzPts val="1800"/>
              <a:buChar char="●"/>
            </a:pPr>
            <a:r>
              <a:rPr lang="en-GB"/>
              <a:t>It makes the code difficult to read </a:t>
            </a:r>
            <a:endParaRPr/>
          </a:p>
          <a:p>
            <a:pPr indent="-342900" lvl="0" marL="457200" rtl="0" algn="l">
              <a:lnSpc>
                <a:spcPct val="115000"/>
              </a:lnSpc>
              <a:spcBef>
                <a:spcPts val="0"/>
              </a:spcBef>
              <a:spcAft>
                <a:spcPts val="0"/>
              </a:spcAft>
              <a:buSzPts val="1800"/>
              <a:buChar char="●"/>
            </a:pPr>
            <a:r>
              <a:rPr lang="en-GB"/>
              <a:t>You can lose track of what the variable does </a:t>
            </a:r>
            <a:endParaRPr/>
          </a:p>
        </p:txBody>
      </p:sp>
      <p:sp>
        <p:nvSpPr>
          <p:cNvPr id="115" name="Google Shape;115;p16"/>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116" name="Google Shape;116;p16"/>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monty == python:</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bob = bob + 2</a:t>
            </a:r>
            <a:endParaRPr>
              <a:solidFill>
                <a:srgbClr val="000000"/>
              </a:solidFill>
              <a:latin typeface="Roboto Mono"/>
              <a:ea typeface="Roboto Mono"/>
              <a:cs typeface="Roboto Mono"/>
              <a:sym typeface="Roboto Mono"/>
            </a:endParaRPr>
          </a:p>
        </p:txBody>
      </p:sp>
      <p:sp>
        <p:nvSpPr>
          <p:cNvPr id="117" name="Google Shape;117;p16"/>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1" name="Shape 121"/>
        <p:cNvGrpSpPr/>
        <p:nvPr/>
      </p:nvGrpSpPr>
      <p:grpSpPr>
        <a:xfrm>
          <a:off x="0" y="0"/>
          <a:ext cx="0" cy="0"/>
          <a:chOff x="0" y="0"/>
          <a:chExt cx="0" cy="0"/>
        </a:xfrm>
      </p:grpSpPr>
      <p:sp>
        <p:nvSpPr>
          <p:cNvPr id="122" name="Google Shape;122;p17"/>
          <p:cNvSpPr txBox="1"/>
          <p:nvPr>
            <p:ph idx="1" type="body"/>
          </p:nvPr>
        </p:nvSpPr>
        <p:spPr>
          <a:xfrm>
            <a:off x="310900" y="1170124"/>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t>At the moment, it is pretty difficult to know the purpose of this code.</a:t>
            </a:r>
            <a:endParaRPr/>
          </a:p>
          <a:p>
            <a:pPr indent="0" lvl="0" marL="0" rtl="0" algn="l">
              <a:lnSpc>
                <a:spcPct val="115000"/>
              </a:lnSpc>
              <a:spcBef>
                <a:spcPts val="1600"/>
              </a:spcBef>
              <a:spcAft>
                <a:spcPts val="1600"/>
              </a:spcAft>
              <a:buSzPts val="1800"/>
              <a:buNone/>
            </a:pPr>
            <a:r>
              <a:rPr lang="en-GB"/>
              <a:t>This is because meaningful identifiers have not been used. </a:t>
            </a:r>
            <a:endParaRPr/>
          </a:p>
        </p:txBody>
      </p:sp>
      <p:sp>
        <p:nvSpPr>
          <p:cNvPr id="123" name="Google Shape;123;p17"/>
          <p:cNvSpPr txBox="1"/>
          <p:nvPr>
            <p:ph type="title"/>
          </p:nvPr>
        </p:nvSpPr>
        <p:spPr>
          <a:xfrm>
            <a:off x="310900" y="319600"/>
            <a:ext cx="8521200" cy="69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Using meaningful identifiers</a:t>
            </a:r>
            <a:endParaRPr/>
          </a:p>
        </p:txBody>
      </p:sp>
      <p:sp>
        <p:nvSpPr>
          <p:cNvPr id="124" name="Google Shape;124;p17"/>
          <p:cNvSpPr txBox="1"/>
          <p:nvPr>
            <p:ph idx="2" type="body"/>
          </p:nvPr>
        </p:nvSpPr>
        <p:spPr>
          <a:xfrm>
            <a:off x="4736600" y="1170100"/>
            <a:ext cx="4096500" cy="36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if monty == python:</a:t>
            </a:r>
            <a:endParaRPr>
              <a:solidFill>
                <a:srgbClr val="000000"/>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GB">
                <a:solidFill>
                  <a:srgbClr val="000000"/>
                </a:solidFill>
                <a:latin typeface="Roboto Mono"/>
                <a:ea typeface="Roboto Mono"/>
                <a:cs typeface="Roboto Mono"/>
                <a:sym typeface="Roboto Mono"/>
              </a:rPr>
              <a:t>    bob = bob + 2</a:t>
            </a:r>
            <a:endParaRPr>
              <a:solidFill>
                <a:srgbClr val="000000"/>
              </a:solidFill>
              <a:latin typeface="Roboto Mono"/>
              <a:ea typeface="Roboto Mono"/>
              <a:cs typeface="Roboto Mono"/>
              <a:sym typeface="Roboto Mono"/>
            </a:endParaRPr>
          </a:p>
        </p:txBody>
      </p:sp>
      <p:sp>
        <p:nvSpPr>
          <p:cNvPr id="125" name="Google Shape;125;p17"/>
          <p:cNvSpPr txBox="1"/>
          <p:nvPr>
            <p:ph idx="3" type="subTitle"/>
          </p:nvPr>
        </p:nvSpPr>
        <p:spPr>
          <a:xfrm>
            <a:off x="5257800" y="0"/>
            <a:ext cx="3564900" cy="314100"/>
          </a:xfrm>
          <a:prstGeom prst="rect">
            <a:avLst/>
          </a:prstGeom>
          <a:noFill/>
          <a:ln>
            <a:noFill/>
          </a:ln>
        </p:spPr>
        <p:txBody>
          <a:bodyPr anchorCtr="0" anchor="ctr" bIns="91425" lIns="91425" spcFirstLastPara="1" rIns="0" wrap="square" tIns="91425">
            <a:noAutofit/>
          </a:bodyPr>
          <a:lstStyle/>
          <a:p>
            <a:pPr indent="0" lvl="0" marL="0" rtl="0" algn="r">
              <a:lnSpc>
                <a:spcPct val="100000"/>
              </a:lnSpc>
              <a:spcBef>
                <a:spcPts val="0"/>
              </a:spcBef>
              <a:spcAft>
                <a:spcPts val="0"/>
              </a:spcAft>
              <a:buSzPts val="1800"/>
              <a:buNone/>
            </a:pPr>
            <a:r>
              <a:rPr lang="en-GB"/>
              <a:t>Activity 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CCE Slides">
  <a:themeElements>
    <a:clrScheme name="Simple Light">
      <a:dk1>
        <a:srgbClr val="5B5BA5"/>
      </a:dk1>
      <a:lt1>
        <a:srgbClr val="FFFFFF"/>
      </a:lt1>
      <a:dk2>
        <a:srgbClr val="E9E9F3"/>
      </a:dk2>
      <a:lt2>
        <a:srgbClr val="F2F6FC"/>
      </a:lt2>
      <a:accent1>
        <a:srgbClr val="E9F7FC"/>
      </a:accent1>
      <a:accent2>
        <a:srgbClr val="FFEFDA"/>
      </a:accent2>
      <a:accent3>
        <a:srgbClr val="ECF8F5"/>
      </a:accent3>
      <a:accent4>
        <a:srgbClr val="FEF2F6"/>
      </a:accent4>
      <a:accent5>
        <a:srgbClr val="E6E6EA"/>
      </a:accent5>
      <a:accent6>
        <a:srgbClr val="F0F6ED"/>
      </a:accent6>
      <a:hlink>
        <a:srgbClr val="3197A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